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144"/>
  </p:notesMasterIdLst>
  <p:sldIdLst>
    <p:sldId id="438"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6" r:id="rId80"/>
    <p:sldId id="335" r:id="rId81"/>
    <p:sldId id="337" r:id="rId82"/>
    <p:sldId id="338" r:id="rId83"/>
    <p:sldId id="339" r:id="rId84"/>
    <p:sldId id="340" r:id="rId85"/>
    <p:sldId id="343" r:id="rId86"/>
    <p:sldId id="341" r:id="rId87"/>
    <p:sldId id="342"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9" r:id="rId103"/>
    <p:sldId id="360" r:id="rId104"/>
    <p:sldId id="361" r:id="rId105"/>
    <p:sldId id="362" r:id="rId106"/>
    <p:sldId id="363" r:id="rId107"/>
    <p:sldId id="364" r:id="rId108"/>
    <p:sldId id="365" r:id="rId109"/>
    <p:sldId id="366" r:id="rId110"/>
    <p:sldId id="367" r:id="rId111"/>
    <p:sldId id="368" r:id="rId112"/>
    <p:sldId id="369" r:id="rId113"/>
    <p:sldId id="370" r:id="rId114"/>
    <p:sldId id="371" r:id="rId115"/>
    <p:sldId id="372" r:id="rId116"/>
    <p:sldId id="373" r:id="rId117"/>
    <p:sldId id="374" r:id="rId118"/>
    <p:sldId id="375" r:id="rId119"/>
    <p:sldId id="376" r:id="rId120"/>
    <p:sldId id="377" r:id="rId121"/>
    <p:sldId id="378" r:id="rId122"/>
    <p:sldId id="379" r:id="rId123"/>
    <p:sldId id="380" r:id="rId124"/>
    <p:sldId id="381" r:id="rId125"/>
    <p:sldId id="382" r:id="rId126"/>
    <p:sldId id="383" r:id="rId127"/>
    <p:sldId id="384" r:id="rId128"/>
    <p:sldId id="385" r:id="rId129"/>
    <p:sldId id="386" r:id="rId130"/>
    <p:sldId id="387" r:id="rId131"/>
    <p:sldId id="388" r:id="rId132"/>
    <p:sldId id="389" r:id="rId133"/>
    <p:sldId id="390" r:id="rId134"/>
    <p:sldId id="392" r:id="rId135"/>
    <p:sldId id="393" r:id="rId136"/>
    <p:sldId id="394" r:id="rId137"/>
    <p:sldId id="395" r:id="rId138"/>
    <p:sldId id="396" r:id="rId139"/>
    <p:sldId id="397" r:id="rId140"/>
    <p:sldId id="398" r:id="rId141"/>
    <p:sldId id="399" r:id="rId142"/>
    <p:sldId id="400" r:id="rId1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3" d="100"/>
          <a:sy n="93" d="100"/>
        </p:scale>
        <p:origin x="442" y="7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60.wmf"/><Relationship Id="rId2" Type="http://schemas.openxmlformats.org/officeDocument/2006/relationships/image" Target="../media/image159.wmf"/><Relationship Id="rId1" Type="http://schemas.openxmlformats.org/officeDocument/2006/relationships/image" Target="../media/image15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98A9C7-AAA9-44E4-861E-BB29C1D6B150}" type="datetimeFigureOut">
              <a:rPr lang="en-US" smtClean="0"/>
              <a:pPr/>
              <a:t>10/20/2017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61BE1AA-4FC7-4F76-96EA-17E9F9E091A4}" type="slidenum">
              <a:rPr lang="en-US" smtClean="0"/>
              <a:pPr/>
              <a:t>‹#›</a:t>
            </a:fld>
            <a:endParaRPr lang="en-US"/>
          </a:p>
        </p:txBody>
      </p:sp>
    </p:spTree>
    <p:extLst>
      <p:ext uri="{BB962C8B-B14F-4D97-AF65-F5344CB8AC3E}">
        <p14:creationId xmlns:p14="http://schemas.microsoft.com/office/powerpoint/2010/main" val="17083909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1BE1AA-4FC7-4F76-96EA-17E9F9E091A4}" type="slidenum">
              <a:rPr lang="en-US" smtClean="0"/>
              <a:pPr/>
              <a:t>24</a:t>
            </a:fld>
            <a:endParaRPr lang="en-US"/>
          </a:p>
        </p:txBody>
      </p:sp>
    </p:spTree>
    <p:extLst>
      <p:ext uri="{BB962C8B-B14F-4D97-AF65-F5344CB8AC3E}">
        <p14:creationId xmlns:p14="http://schemas.microsoft.com/office/powerpoint/2010/main" val="3465180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1BE1AA-4FC7-4F76-96EA-17E9F9E091A4}" type="slidenum">
              <a:rPr lang="en-US" smtClean="0"/>
              <a:pPr/>
              <a:t>127</a:t>
            </a:fld>
            <a:endParaRPr lang="en-US"/>
          </a:p>
        </p:txBody>
      </p:sp>
    </p:spTree>
    <p:extLst>
      <p:ext uri="{BB962C8B-B14F-4D97-AF65-F5344CB8AC3E}">
        <p14:creationId xmlns:p14="http://schemas.microsoft.com/office/powerpoint/2010/main" val="659453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Shigley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83177"/>
            <a:ext cx="7498080" cy="461665"/>
          </a:xfrm>
        </p:spPr>
        <p:txBody>
          <a:bodyPr/>
          <a:lstStyle>
            <a:lvl1pPr>
              <a:defRPr sz="2400" b="1">
                <a:latin typeface="+mn-lt"/>
              </a:defRPr>
            </a:lvl1pPr>
            <a:extLst/>
          </a:lstStyle>
          <a:p>
            <a:r>
              <a:rPr kumimoji="0" lang="en-US" dirty="0" smtClean="0"/>
              <a:t>Click to edit Master title style</a:t>
            </a:r>
            <a:endParaRPr kumimoji="0" lang="en-US" dirty="0"/>
          </a:p>
        </p:txBody>
      </p:sp>
      <p:sp>
        <p:nvSpPr>
          <p:cNvPr id="3" name="Content Placeholder 2"/>
          <p:cNvSpPr>
            <a:spLocks noGrp="1"/>
          </p:cNvSpPr>
          <p:nvPr>
            <p:ph idx="1"/>
          </p:nvPr>
        </p:nvSpPr>
        <p:spPr>
          <a:xfrm>
            <a:off x="381000" y="838200"/>
            <a:ext cx="4191000" cy="6019800"/>
          </a:xfrm>
        </p:spPr>
        <p:txBody>
          <a:bodyPr/>
          <a:lstStyle>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5" name="Footer Placeholder 4"/>
          <p:cNvSpPr>
            <a:spLocks noGrp="1"/>
          </p:cNvSpPr>
          <p:nvPr>
            <p:ph type="ftr" sz="quarter" idx="11"/>
          </p:nvPr>
        </p:nvSpPr>
        <p:spPr/>
        <p:txBody>
          <a:bodyPr/>
          <a:lstStyle>
            <a:extLst/>
          </a:lstStyle>
          <a:p>
            <a:r>
              <a:rPr lang="en-US" dirty="0" err="1" smtClean="0"/>
              <a:t>Shigley’s</a:t>
            </a:r>
            <a:r>
              <a:rPr lang="en-US" dirty="0" smtClean="0"/>
              <a:t> Mechanical Engineering Design</a:t>
            </a:r>
            <a:endParaRPr lang="en-US" dirty="0"/>
          </a:p>
        </p:txBody>
      </p:sp>
      <p:cxnSp>
        <p:nvCxnSpPr>
          <p:cNvPr id="8" name="Straight Connector 7"/>
          <p:cNvCxnSpPr/>
          <p:nvPr userDrawn="1"/>
        </p:nvCxnSpPr>
        <p:spPr>
          <a:xfrm rot="10800000">
            <a:off x="609600" y="685800"/>
            <a:ext cx="8229600" cy="0"/>
          </a:xfrm>
          <a:prstGeom prst="line">
            <a:avLst/>
          </a:prstGeom>
          <a:ln w="3492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6705600" y="6629400"/>
            <a:ext cx="2438400" cy="0"/>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igley Title">
    <p:spTree>
      <p:nvGrpSpPr>
        <p:cNvPr id="1" name=""/>
        <p:cNvGrpSpPr/>
        <p:nvPr/>
      </p:nvGrpSpPr>
      <p:grpSpPr>
        <a:xfrm>
          <a:off x="0" y="0"/>
          <a:ext cx="0" cy="0"/>
          <a:chOff x="0" y="0"/>
          <a:chExt cx="0" cy="0"/>
        </a:xfrm>
      </p:grpSpPr>
      <p:sp>
        <p:nvSpPr>
          <p:cNvPr id="2" name="Title 1"/>
          <p:cNvSpPr>
            <a:spLocks noGrp="1"/>
          </p:cNvSpPr>
          <p:nvPr>
            <p:ph type="title"/>
          </p:nvPr>
        </p:nvSpPr>
        <p:spPr>
          <a:xfrm>
            <a:off x="838200" y="183177"/>
            <a:ext cx="7498080" cy="461665"/>
          </a:xfrm>
        </p:spPr>
        <p:txBody>
          <a:bodyPr/>
          <a:lstStyle>
            <a:lvl1pPr>
              <a:defRPr sz="2400" b="1">
                <a:latin typeface="+mn-lt"/>
              </a:defRPr>
            </a:lvl1pPr>
            <a:extLst/>
          </a:lstStyle>
          <a:p>
            <a:r>
              <a:rPr kumimoji="0" lang="en-US" dirty="0" smtClean="0"/>
              <a:t>Click to edit Master title style</a:t>
            </a:r>
            <a:endParaRPr kumimoji="0" lang="en-US" dirty="0"/>
          </a:p>
        </p:txBody>
      </p:sp>
      <p:sp>
        <p:nvSpPr>
          <p:cNvPr id="5" name="Footer Placeholder 4"/>
          <p:cNvSpPr>
            <a:spLocks noGrp="1"/>
          </p:cNvSpPr>
          <p:nvPr>
            <p:ph type="ftr" sz="quarter" idx="11"/>
          </p:nvPr>
        </p:nvSpPr>
        <p:spPr/>
        <p:txBody>
          <a:bodyPr/>
          <a:lstStyle>
            <a:extLst/>
          </a:lstStyle>
          <a:p>
            <a:r>
              <a:rPr lang="en-US" dirty="0" err="1" smtClean="0"/>
              <a:t>Shigley’s</a:t>
            </a:r>
            <a:r>
              <a:rPr lang="en-US" dirty="0" smtClean="0"/>
              <a:t> Mechanical Engineering Design</a:t>
            </a:r>
            <a:endParaRPr lang="en-US" dirty="0"/>
          </a:p>
        </p:txBody>
      </p:sp>
      <p:cxnSp>
        <p:nvCxnSpPr>
          <p:cNvPr id="8" name="Straight Connector 7"/>
          <p:cNvCxnSpPr/>
          <p:nvPr userDrawn="1"/>
        </p:nvCxnSpPr>
        <p:spPr>
          <a:xfrm rot="10800000">
            <a:off x="609600" y="685800"/>
            <a:ext cx="8229600" cy="0"/>
          </a:xfrm>
          <a:prstGeom prst="line">
            <a:avLst/>
          </a:prstGeom>
          <a:ln w="3492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6705600" y="6629400"/>
            <a:ext cx="2438400" cy="0"/>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igley Blank">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extLst/>
          </a:lstStyle>
          <a:p>
            <a:r>
              <a:rPr lang="en-US" dirty="0" err="1" smtClean="0"/>
              <a:t>Shigley’s</a:t>
            </a:r>
            <a:r>
              <a:rPr lang="en-US" dirty="0" smtClean="0"/>
              <a:t> Mechanical Engineering Design</a:t>
            </a:r>
            <a:endParaRPr lang="en-US" dirty="0"/>
          </a:p>
        </p:txBody>
      </p:sp>
      <p:cxnSp>
        <p:nvCxnSpPr>
          <p:cNvPr id="10" name="Straight Connector 9"/>
          <p:cNvCxnSpPr/>
          <p:nvPr userDrawn="1"/>
        </p:nvCxnSpPr>
        <p:spPr>
          <a:xfrm>
            <a:off x="6705600" y="6629400"/>
            <a:ext cx="2438400" cy="0"/>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0000">
              <a:schemeClr val="accent6">
                <a:lumMod val="20000"/>
                <a:lumOff val="80000"/>
              </a:schemeClr>
            </a:gs>
            <a:gs pos="40000">
              <a:schemeClr val="accent6">
                <a:lumMod val="60000"/>
                <a:lumOff val="40000"/>
              </a:schemeClr>
            </a:gs>
          </a:gsLst>
          <a:lin ang="8100000" scaled="1"/>
          <a:tileRect/>
        </a:gradFill>
        <a:effectLst/>
      </p:bgPr>
    </p:bg>
    <p:spTree>
      <p:nvGrpSpPr>
        <p:cNvPr id="1" name=""/>
        <p:cNvGrpSpPr/>
        <p:nvPr/>
      </p:nvGrpSpPr>
      <p:grpSpPr>
        <a:xfrm>
          <a:off x="0" y="0"/>
          <a:ext cx="0" cy="0"/>
          <a:chOff x="0" y="0"/>
          <a:chExt cx="0" cy="0"/>
        </a:xfrm>
      </p:grpSpPr>
      <p:sp>
        <p:nvSpPr>
          <p:cNvPr id="12" name="Rectangle 11"/>
          <p:cNvSpPr/>
          <p:nvPr/>
        </p:nvSpPr>
        <p:spPr>
          <a:xfrm>
            <a:off x="381000" y="0"/>
            <a:ext cx="8763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Placeholder 4"/>
          <p:cNvSpPr>
            <a:spLocks noGrp="1"/>
          </p:cNvSpPr>
          <p:nvPr>
            <p:ph type="title"/>
          </p:nvPr>
        </p:nvSpPr>
        <p:spPr>
          <a:xfrm>
            <a:off x="838200" y="152400"/>
            <a:ext cx="7498080" cy="523220"/>
          </a:xfrm>
          <a:prstGeom prst="rect">
            <a:avLst/>
          </a:prstGeom>
          <a:noFill/>
          <a:ln>
            <a:noFill/>
          </a:ln>
        </p:spPr>
        <p:txBody>
          <a:bodyPr anchor="ctr">
            <a:spAutoFit/>
          </a:bodyPr>
          <a:lstStyle>
            <a:extLst/>
          </a:lstStyle>
          <a:p>
            <a:r>
              <a:rPr kumimoji="0" lang="en-US" dirty="0" smtClean="0"/>
              <a:t>Click to edit Master title style</a:t>
            </a:r>
            <a:endParaRPr kumimoji="0" lang="en-US" dirty="0"/>
          </a:p>
        </p:txBody>
      </p:sp>
      <p:sp>
        <p:nvSpPr>
          <p:cNvPr id="9" name="Text Placeholder 8"/>
          <p:cNvSpPr>
            <a:spLocks noGrp="1"/>
          </p:cNvSpPr>
          <p:nvPr>
            <p:ph type="body" idx="1"/>
          </p:nvPr>
        </p:nvSpPr>
        <p:spPr>
          <a:xfrm>
            <a:off x="381000" y="685800"/>
            <a:ext cx="4191000" cy="5334000"/>
          </a:xfrm>
          <a:prstGeom prst="rect">
            <a:avLst/>
          </a:prstGeom>
        </p:spPr>
        <p:txBody>
          <a:bodyPr>
            <a:normAutofit/>
          </a:bodyPr>
          <a:lstStyle>
            <a:extLst/>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10" name="Footer Placeholder 9"/>
          <p:cNvSpPr>
            <a:spLocks noGrp="1"/>
          </p:cNvSpPr>
          <p:nvPr>
            <p:ph type="ftr" sz="quarter" idx="3"/>
          </p:nvPr>
        </p:nvSpPr>
        <p:spPr>
          <a:xfrm>
            <a:off x="6629400" y="6553200"/>
            <a:ext cx="2514600" cy="304800"/>
          </a:xfrm>
          <a:prstGeom prst="rect">
            <a:avLst/>
          </a:prstGeom>
        </p:spPr>
        <p:txBody>
          <a:bodyPr anchor="b"/>
          <a:lstStyle>
            <a:lvl1pPr eaLnBrk="1" latinLnBrk="0" hangingPunct="1">
              <a:defRPr kumimoji="0" sz="1000" i="1">
                <a:solidFill>
                  <a:schemeClr val="accent6">
                    <a:lumMod val="60000"/>
                    <a:lumOff val="40000"/>
                  </a:schemeClr>
                </a:solidFill>
                <a:effectLst/>
                <a:latin typeface="+mj-lt"/>
              </a:defRPr>
            </a:lvl1pPr>
            <a:extLst/>
          </a:lstStyle>
          <a:p>
            <a:pPr algn="r"/>
            <a:r>
              <a:rPr lang="en-US" dirty="0" err="1" smtClean="0"/>
              <a:t>Shigley’s</a:t>
            </a:r>
            <a:r>
              <a:rPr lang="en-US" dirty="0" smtClean="0"/>
              <a:t> Mechanical Engineering Design</a:t>
            </a:r>
            <a:endParaRPr lang="en-US" dirty="0"/>
          </a:p>
        </p:txBody>
      </p:sp>
      <p:sp>
        <p:nvSpPr>
          <p:cNvPr id="15" name="Rectangle 14"/>
          <p:cNvSpPr/>
          <p:nvPr/>
        </p:nvSpPr>
        <p:spPr bwMode="invGray">
          <a:xfrm>
            <a:off x="381000" y="0"/>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22" r:id="rId1"/>
    <p:sldLayoutId id="2147483733" r:id="rId2"/>
    <p:sldLayoutId id="2147483734" r:id="rId3"/>
  </p:sldLayoutIdLst>
  <p:hf sldNum="0" hdr="0" dt="0"/>
  <p:txStyles>
    <p:titleStyle>
      <a:lvl1pPr algn="ctr" rtl="0" eaLnBrk="1" latinLnBrk="0" hangingPunct="1">
        <a:spcBef>
          <a:spcPct val="0"/>
        </a:spcBef>
        <a:buNone/>
        <a:defRPr kumimoji="0" sz="2800" kern="1200">
          <a:solidFill>
            <a:schemeClr val="tx1"/>
          </a:solidFill>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24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4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31.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32.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image" Target="../media/image134.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image" Target="../media/image138.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46.wmf"/><Relationship Id="rId2" Type="http://schemas.openxmlformats.org/officeDocument/2006/relationships/image" Target="../media/image145.wmf"/><Relationship Id="rId1" Type="http://schemas.openxmlformats.org/officeDocument/2006/relationships/slideLayout" Target="../slideLayouts/slideLayout1.xml"/><Relationship Id="rId5" Type="http://schemas.openxmlformats.org/officeDocument/2006/relationships/image" Target="../media/image148.wmf"/><Relationship Id="rId4" Type="http://schemas.openxmlformats.org/officeDocument/2006/relationships/image" Target="../media/image147.wmf"/></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image" Target="../media/image149.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image" Target="../media/image154.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160.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159.wmf"/><Relationship Id="rId5" Type="http://schemas.openxmlformats.org/officeDocument/2006/relationships/oleObject" Target="../embeddings/oleObject4.bin"/><Relationship Id="rId4" Type="http://schemas.openxmlformats.org/officeDocument/2006/relationships/image" Target="../media/image158.wmf"/></Relationships>
</file>

<file path=ppt/slides/_rels/slide12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64.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65.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26.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9.jpeg"/></Relationships>
</file>

<file path=ppt/slides/_rels/slide128.xml.rels><?xml version="1.0" encoding="UTF-8" standalone="yes"?>
<Relationships xmlns="http://schemas.openxmlformats.org/package/2006/relationships"><Relationship Id="rId2" Type="http://schemas.openxmlformats.org/officeDocument/2006/relationships/image" Target="../media/image170.jpe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image" Target="../media/image173.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76.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77.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78.jpe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179.jpe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1.xml"/><Relationship Id="rId6" Type="http://schemas.openxmlformats.org/officeDocument/2006/relationships/image" Target="../media/image184.wmf"/><Relationship Id="rId5" Type="http://schemas.openxmlformats.org/officeDocument/2006/relationships/image" Target="../media/image183.wmf"/><Relationship Id="rId4" Type="http://schemas.openxmlformats.org/officeDocument/2006/relationships/image" Target="../media/image182.wmf"/></Relationships>
</file>

<file path=ppt/slides/_rels/slide13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1.xml"/><Relationship Id="rId4" Type="http://schemas.openxmlformats.org/officeDocument/2006/relationships/image" Target="../media/image18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1.xml"/><Relationship Id="rId4" Type="http://schemas.openxmlformats.org/officeDocument/2006/relationships/image" Target="../media/image190.png"/></Relationships>
</file>

<file path=ppt/slides/_rels/slide14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1.xml"/><Relationship Id="rId4" Type="http://schemas.openxmlformats.org/officeDocument/2006/relationships/image" Target="../media/image195.png"/></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0.jpeg"/></Relationships>
</file>

<file path=ppt/slides/_rels/slide2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8.png"/><Relationship Id="rId7" Type="http://schemas.openxmlformats.org/officeDocument/2006/relationships/image" Target="../media/image49.pn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46.png"/><Relationship Id="rId5" Type="http://schemas.openxmlformats.org/officeDocument/2006/relationships/image" Target="../media/image47.wmf"/><Relationship Id="rId4" Type="http://schemas.openxmlformats.org/officeDocument/2006/relationships/oleObject" Target="../embeddings/oleObject1.bin"/><Relationship Id="rId9"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wmf"/><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5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xml"/><Relationship Id="rId5" Type="http://schemas.openxmlformats.org/officeDocument/2006/relationships/image" Target="../media/image87.png"/><Relationship Id="rId4" Type="http://schemas.openxmlformats.org/officeDocument/2006/relationships/image" Target="../media/image8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vmlDrawing" Target="../drawings/vmlDrawing2.vml"/><Relationship Id="rId4" Type="http://schemas.openxmlformats.org/officeDocument/2006/relationships/image" Target="../media/image92.wmf"/></Relationships>
</file>

<file path=ppt/slides/_rels/slide6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5.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image" Target="../media/image108.png"/><Relationship Id="rId1" Type="http://schemas.openxmlformats.org/officeDocument/2006/relationships/slideLayout" Target="../slideLayouts/slideLayout1.xml"/><Relationship Id="rId4" Type="http://schemas.openxmlformats.org/officeDocument/2006/relationships/image" Target="../media/image111.png"/></Relationships>
</file>

<file path=ppt/slides/_rels/slide8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xml"/><Relationship Id="rId5" Type="http://schemas.openxmlformats.org/officeDocument/2006/relationships/image" Target="../media/image121.png"/><Relationship Id="rId4" Type="http://schemas.openxmlformats.org/officeDocument/2006/relationships/image" Target="../media/image12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8.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9" name="Picture 3" descr="Budnyas"/>
          <p:cNvPicPr>
            <a:picLocks noChangeAspect="1" noChangeArrowheads="1"/>
          </p:cNvPicPr>
          <p:nvPr/>
        </p:nvPicPr>
        <p:blipFill>
          <a:blip r:embed="rId2" cstate="print"/>
          <a:srcRect/>
          <a:stretch>
            <a:fillRect/>
          </a:stretch>
        </p:blipFill>
        <p:spPr bwMode="auto">
          <a:xfrm>
            <a:off x="-3175" y="-3175"/>
            <a:ext cx="9147175" cy="6861175"/>
          </a:xfrm>
          <a:prstGeom prst="rect">
            <a:avLst/>
          </a:prstGeom>
          <a:noFill/>
        </p:spPr>
      </p:pic>
      <p:sp>
        <p:nvSpPr>
          <p:cNvPr id="55298" name="Rectangle 2"/>
          <p:cNvSpPr>
            <a:spLocks noGrp="1" noChangeArrowheads="1"/>
          </p:cNvSpPr>
          <p:nvPr>
            <p:ph type="body" idx="1"/>
          </p:nvPr>
        </p:nvSpPr>
        <p:spPr>
          <a:xfrm>
            <a:off x="0" y="3733800"/>
            <a:ext cx="3810000" cy="2169825"/>
          </a:xfrm>
        </p:spPr>
        <p:txBody>
          <a:bodyPr wrap="square">
            <a:spAutoFit/>
          </a:bodyPr>
          <a:lstStyle/>
          <a:p>
            <a:pPr algn="ctr">
              <a:buFontTx/>
              <a:buNone/>
            </a:pPr>
            <a:r>
              <a:rPr lang="en-US" b="1" dirty="0">
                <a:solidFill>
                  <a:schemeClr val="bg1"/>
                </a:solidFill>
              </a:rPr>
              <a:t>Chapter 6</a:t>
            </a:r>
          </a:p>
          <a:p>
            <a:pPr algn="ctr">
              <a:buFontTx/>
              <a:buNone/>
            </a:pPr>
            <a:endParaRPr lang="en-US" b="1" dirty="0">
              <a:solidFill>
                <a:schemeClr val="bg1"/>
              </a:solidFill>
            </a:endParaRPr>
          </a:p>
          <a:p>
            <a:pPr marL="1588" indent="-1588" algn="ctr">
              <a:buFontTx/>
              <a:buNone/>
            </a:pPr>
            <a:r>
              <a:rPr lang="en-US" b="1" dirty="0">
                <a:solidFill>
                  <a:schemeClr val="bg1"/>
                </a:solidFill>
              </a:rPr>
              <a:t>Fatigue Failure Resulting from Variable Loading</a:t>
            </a:r>
          </a:p>
          <a:p>
            <a:pPr marL="1588" indent="-1588" algn="ctr">
              <a:buFontTx/>
              <a:buNone/>
            </a:pPr>
            <a:endParaRPr lang="en-US" b="1" dirty="0" smtClean="0">
              <a:solidFill>
                <a:schemeClr val="bg1"/>
              </a:solidFill>
            </a:endParaRPr>
          </a:p>
        </p:txBody>
      </p:sp>
      <p:sp>
        <p:nvSpPr>
          <p:cNvPr id="6" name="Rectangle 2"/>
          <p:cNvSpPr txBox="1">
            <a:spLocks noChangeArrowheads="1"/>
          </p:cNvSpPr>
          <p:nvPr/>
        </p:nvSpPr>
        <p:spPr>
          <a:xfrm>
            <a:off x="228600" y="914400"/>
            <a:ext cx="3505200" cy="685800"/>
          </a:xfrm>
          <a:prstGeom prst="rect">
            <a:avLst/>
          </a:prstGeom>
        </p:spPr>
        <p:txBody>
          <a:bodyPr>
            <a:normAutofit/>
          </a:bodyPr>
          <a:lstStyle/>
          <a:p>
            <a:pPr marL="365760" marR="0" lvl="0" indent="-283464" algn="ctr" defTabSz="914400" rtl="0" eaLnBrk="1" fontAlgn="auto" latinLnBrk="0" hangingPunct="1">
              <a:lnSpc>
                <a:spcPct val="100000"/>
              </a:lnSpc>
              <a:spcBef>
                <a:spcPts val="600"/>
              </a:spcBef>
              <a:spcAft>
                <a:spcPts val="0"/>
              </a:spcAft>
              <a:buClr>
                <a:schemeClr val="accent1"/>
              </a:buClr>
              <a:buSzPct val="80000"/>
              <a:buFontTx/>
              <a:buNone/>
              <a:tabLst/>
              <a:defRPr/>
            </a:pPr>
            <a:r>
              <a:rPr kumimoji="0" lang="en-US" sz="2400" b="1" i="0" u="none" strike="noStrike" kern="1200" cap="none" spc="0" normalizeH="0" baseline="0" noProof="0" dirty="0" smtClean="0">
                <a:ln>
                  <a:noFill/>
                </a:ln>
                <a:solidFill>
                  <a:schemeClr val="accent6">
                    <a:lumMod val="75000"/>
                  </a:schemeClr>
                </a:solidFill>
                <a:effectLst/>
                <a:uLnTx/>
                <a:uFillTx/>
                <a:latin typeface="+mn-lt"/>
                <a:ea typeface="+mn-ea"/>
                <a:cs typeface="+mn-cs"/>
              </a:rPr>
              <a:t>Lecture Slides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103632"/>
            <a:ext cx="658368" cy="658368"/>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4342" y="-1"/>
            <a:ext cx="5083499" cy="6456603"/>
          </a:xfrm>
          <a:prstGeom prst="rect">
            <a:avLst/>
          </a:prstGeom>
        </p:spPr>
      </p:pic>
      <p:sp>
        <p:nvSpPr>
          <p:cNvPr id="9" name="Rectangle 8"/>
          <p:cNvSpPr/>
          <p:nvPr/>
        </p:nvSpPr>
        <p:spPr>
          <a:xfrm>
            <a:off x="0" y="6477000"/>
            <a:ext cx="9144000" cy="369332"/>
          </a:xfrm>
          <a:prstGeom prst="rect">
            <a:avLst/>
          </a:prstGeom>
        </p:spPr>
        <p:txBody>
          <a:bodyPr wrap="square">
            <a:spAutoFit/>
          </a:bodyPr>
          <a:lstStyle/>
          <a:p>
            <a:r>
              <a:rPr lang="en-US" sz="900" b="1" i="1" dirty="0" smtClean="0">
                <a:solidFill>
                  <a:schemeClr val="bg1"/>
                </a:solidFill>
              </a:rPr>
              <a:t>© 2015 by McGraw-Hill Education.  This is proprietary material solely for authorized instructor use. Not authorized for sale or distribution in any manner.  This document may not be copied, scanned, duplicated, forwarded, distributed, or posted on a website, in whole or part.</a:t>
            </a:r>
            <a:endParaRPr lang="en-US" sz="900" dirty="0">
              <a:solidFill>
                <a:schemeClr val="bg1"/>
              </a:solidFill>
            </a:endParaRPr>
          </a:p>
        </p:txBody>
      </p:sp>
    </p:spTree>
    <p:extLst>
      <p:ext uri="{BB962C8B-B14F-4D97-AF65-F5344CB8AC3E}">
        <p14:creationId xmlns:p14="http://schemas.microsoft.com/office/powerpoint/2010/main" val="29399828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Fatigue Fracture Examples</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sp>
        <p:nvSpPr>
          <p:cNvPr id="4" name="Text Placeholder 4"/>
          <p:cNvSpPr txBox="1">
            <a:spLocks/>
          </p:cNvSpPr>
          <p:nvPr/>
        </p:nvSpPr>
        <p:spPr>
          <a:xfrm>
            <a:off x="533400" y="1219200"/>
            <a:ext cx="3505200" cy="4691063"/>
          </a:xfrm>
          <a:prstGeom prst="rect">
            <a:avLst/>
          </a:prstGeom>
        </p:spPr>
        <p:txBody>
          <a:bodyPr/>
          <a:lstStyle/>
          <a:p>
            <a:pPr marL="365760" lvl="0" indent="-283464">
              <a:spcBef>
                <a:spcPts val="600"/>
              </a:spcBef>
              <a:buClr>
                <a:schemeClr val="accent1"/>
              </a:buClr>
              <a:buSzPct val="80000"/>
              <a:buFont typeface="Wingdings 2"/>
              <a:buChar char=""/>
            </a:pPr>
            <a:r>
              <a:rPr lang="en-US" sz="2400" dirty="0" smtClean="0"/>
              <a:t>Fatigue failure of forged connecting rod</a:t>
            </a:r>
          </a:p>
          <a:p>
            <a:pPr marL="365760" lvl="0" indent="-283464">
              <a:spcBef>
                <a:spcPts val="600"/>
              </a:spcBef>
              <a:buClr>
                <a:schemeClr val="accent1"/>
              </a:buClr>
              <a:buSzPct val="80000"/>
              <a:buFont typeface="Wingdings 2"/>
              <a:buChar char=""/>
            </a:pPr>
            <a:r>
              <a:rPr lang="en-US" sz="2400" dirty="0" smtClean="0"/>
              <a:t>Crack initiated at flash line of the forging at the left edge of picture</a:t>
            </a:r>
          </a:p>
          <a:p>
            <a:pPr marL="365760" lvl="0" indent="-283464">
              <a:spcBef>
                <a:spcPts val="600"/>
              </a:spcBef>
              <a:buClr>
                <a:schemeClr val="accent1"/>
              </a:buClr>
              <a:buSzPct val="80000"/>
              <a:buFont typeface="Wingdings 2"/>
              <a:buChar cha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Beach</a:t>
            </a:r>
            <a:r>
              <a:rPr kumimoji="0" lang="en-US" sz="2400" b="0" i="0" u="none" strike="noStrike" kern="1200" cap="none" spc="0" normalizeH="0" noProof="0" dirty="0" smtClean="0">
                <a:ln>
                  <a:noFill/>
                </a:ln>
                <a:solidFill>
                  <a:schemeClr val="tx1"/>
                </a:solidFill>
                <a:effectLst/>
                <a:uLnTx/>
                <a:uFillTx/>
                <a:latin typeface="+mn-lt"/>
                <a:ea typeface="+mn-ea"/>
                <a:cs typeface="+mn-cs"/>
              </a:rPr>
              <a:t> marks show crack propagation halfway around the hole before ultimate fracture</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8" name="TextBox 7"/>
          <p:cNvSpPr txBox="1"/>
          <p:nvPr/>
        </p:nvSpPr>
        <p:spPr>
          <a:xfrm>
            <a:off x="5867400" y="4953000"/>
            <a:ext cx="1371600" cy="400110"/>
          </a:xfrm>
          <a:prstGeom prst="rect">
            <a:avLst/>
          </a:prstGeom>
          <a:noFill/>
        </p:spPr>
        <p:txBody>
          <a:bodyPr wrap="square" rtlCol="0">
            <a:spAutoFit/>
          </a:bodyPr>
          <a:lstStyle/>
          <a:p>
            <a:pPr lvl="0"/>
            <a:r>
              <a:rPr lang="en-US" sz="2000" dirty="0" smtClean="0"/>
              <a:t>Fig. 6–5</a:t>
            </a:r>
          </a:p>
        </p:txBody>
      </p:sp>
      <p:pic>
        <p:nvPicPr>
          <p:cNvPr id="9" name="Picture 3" descr="bud21932_0605"/>
          <p:cNvPicPr>
            <a:picLocks noChangeAspect="1" noChangeArrowheads="1"/>
          </p:cNvPicPr>
          <p:nvPr/>
        </p:nvPicPr>
        <p:blipFill>
          <a:blip r:embed="rId2" cstate="print"/>
          <a:srcRect l="2472" t="3304"/>
          <a:stretch>
            <a:fillRect/>
          </a:stretch>
        </p:blipFill>
        <p:spPr bwMode="auto">
          <a:xfrm>
            <a:off x="4066314" y="1219201"/>
            <a:ext cx="5077686" cy="3581400"/>
          </a:xfrm>
          <a:prstGeom prst="rect">
            <a:avLst/>
          </a:prstGeom>
          <a:noFill/>
          <a:ln w="9525">
            <a:noFill/>
            <a:miter lim="800000"/>
            <a:headEnd/>
            <a:tailEnd/>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6–10 (continued)</a:t>
            </a:r>
          </a:p>
        </p:txBody>
      </p:sp>
      <p:sp>
        <p:nvSpPr>
          <p:cNvPr id="3" name="Footer Placeholder 2"/>
          <p:cNvSpPr>
            <a:spLocks noGrp="1"/>
          </p:cNvSpPr>
          <p:nvPr>
            <p:ph type="ftr" sz="quarter" idx="11"/>
          </p:nvPr>
        </p:nvSpPr>
        <p:spPr/>
        <p:txBody>
          <a:bodyPr/>
          <a:lstStyle/>
          <a:p>
            <a:r>
              <a:rPr lang="en-US" dirty="0" err="1" smtClean="0"/>
              <a:t>Shigley’s</a:t>
            </a:r>
            <a:r>
              <a:rPr lang="en-US" dirty="0" smtClean="0"/>
              <a:t> Mechanical Engineering Design</a:t>
            </a:r>
            <a:endParaRPr lang="en-US" dirty="0"/>
          </a:p>
        </p:txBody>
      </p:sp>
      <p:pic>
        <p:nvPicPr>
          <p:cNvPr id="5" name="Picture 4" descr="Ex 6-10(5).jpg"/>
          <p:cNvPicPr>
            <a:picLocks noChangeAspect="1"/>
          </p:cNvPicPr>
          <p:nvPr/>
        </p:nvPicPr>
        <p:blipFill>
          <a:blip r:embed="rId2" cstate="print"/>
          <a:stretch>
            <a:fillRect/>
          </a:stretch>
        </p:blipFill>
        <p:spPr>
          <a:xfrm>
            <a:off x="605307" y="838200"/>
            <a:ext cx="8216721" cy="1056744"/>
          </a:xfrm>
          <a:prstGeom prst="rect">
            <a:avLst/>
          </a:prstGeom>
        </p:spPr>
      </p:pic>
      <p:sp>
        <p:nvSpPr>
          <p:cNvPr id="7" name="TextBox 6"/>
          <p:cNvSpPr txBox="1"/>
          <p:nvPr/>
        </p:nvSpPr>
        <p:spPr>
          <a:xfrm>
            <a:off x="5029200" y="5924490"/>
            <a:ext cx="1295400" cy="400110"/>
          </a:xfrm>
          <a:prstGeom prst="rect">
            <a:avLst/>
          </a:prstGeom>
          <a:noFill/>
        </p:spPr>
        <p:txBody>
          <a:bodyPr wrap="square" rtlCol="0">
            <a:spAutoFit/>
          </a:bodyPr>
          <a:lstStyle/>
          <a:p>
            <a:r>
              <a:rPr lang="en-US" sz="2000" dirty="0" smtClean="0"/>
              <a:t>Fig. 6–28</a:t>
            </a:r>
          </a:p>
        </p:txBody>
      </p:sp>
      <p:pic>
        <p:nvPicPr>
          <p:cNvPr id="8" name="Picture 7" descr="fig 6-28.jpg"/>
          <p:cNvPicPr>
            <a:picLocks noChangeAspect="1"/>
          </p:cNvPicPr>
          <p:nvPr/>
        </p:nvPicPr>
        <p:blipFill>
          <a:blip r:embed="rId3" cstate="print"/>
          <a:stretch>
            <a:fillRect/>
          </a:stretch>
        </p:blipFill>
        <p:spPr>
          <a:xfrm>
            <a:off x="620332" y="2133600"/>
            <a:ext cx="4343400" cy="4104842"/>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6–10 (continued)</a:t>
            </a:r>
          </a:p>
        </p:txBody>
      </p:sp>
      <p:sp>
        <p:nvSpPr>
          <p:cNvPr id="3" name="Footer Placeholder 2"/>
          <p:cNvSpPr>
            <a:spLocks noGrp="1"/>
          </p:cNvSpPr>
          <p:nvPr>
            <p:ph type="ftr" sz="quarter" idx="11"/>
          </p:nvPr>
        </p:nvSpPr>
        <p:spPr/>
        <p:txBody>
          <a:bodyPr/>
          <a:lstStyle/>
          <a:p>
            <a:r>
              <a:rPr lang="en-US" dirty="0" err="1" smtClean="0"/>
              <a:t>Shigley’s</a:t>
            </a:r>
            <a:r>
              <a:rPr lang="en-US" dirty="0" smtClean="0"/>
              <a:t> Mechanical Engineering Design</a:t>
            </a:r>
            <a:endParaRPr lang="en-US" dirty="0"/>
          </a:p>
        </p:txBody>
      </p:sp>
      <p:sp>
        <p:nvSpPr>
          <p:cNvPr id="12" name="TextBox 11"/>
          <p:cNvSpPr txBox="1"/>
          <p:nvPr/>
        </p:nvSpPr>
        <p:spPr>
          <a:xfrm>
            <a:off x="3418541" y="6457890"/>
            <a:ext cx="1295400" cy="400110"/>
          </a:xfrm>
          <a:prstGeom prst="rect">
            <a:avLst/>
          </a:prstGeom>
          <a:noFill/>
        </p:spPr>
        <p:txBody>
          <a:bodyPr wrap="square" rtlCol="0">
            <a:spAutoFit/>
          </a:bodyPr>
          <a:lstStyle/>
          <a:p>
            <a:r>
              <a:rPr lang="en-US" sz="2000" dirty="0" smtClean="0"/>
              <a:t>Fig. 6–29</a:t>
            </a:r>
          </a:p>
        </p:txBody>
      </p:sp>
      <p:pic>
        <p:nvPicPr>
          <p:cNvPr id="13" name="Picture 12" descr="Ex 6-10(6).jpg"/>
          <p:cNvPicPr>
            <a:picLocks noChangeAspect="1"/>
          </p:cNvPicPr>
          <p:nvPr/>
        </p:nvPicPr>
        <p:blipFill>
          <a:blip r:embed="rId2" cstate="print"/>
          <a:stretch>
            <a:fillRect/>
          </a:stretch>
        </p:blipFill>
        <p:spPr>
          <a:xfrm>
            <a:off x="621550" y="762000"/>
            <a:ext cx="8184783" cy="3655454"/>
          </a:xfrm>
          <a:prstGeom prst="rect">
            <a:avLst/>
          </a:prstGeom>
        </p:spPr>
      </p:pic>
      <p:pic>
        <p:nvPicPr>
          <p:cNvPr id="14" name="Picture 13" descr="fig 6-29.jpg"/>
          <p:cNvPicPr>
            <a:picLocks noChangeAspect="1"/>
          </p:cNvPicPr>
          <p:nvPr/>
        </p:nvPicPr>
        <p:blipFill rotWithShape="1">
          <a:blip r:embed="rId3" cstate="print"/>
          <a:srcRect b="3861"/>
          <a:stretch/>
        </p:blipFill>
        <p:spPr>
          <a:xfrm>
            <a:off x="621550" y="4417454"/>
            <a:ext cx="2743200" cy="2440546"/>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a:t>6–11</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sp>
        <p:nvSpPr>
          <p:cNvPr id="6" name="TextBox 5"/>
          <p:cNvSpPr txBox="1"/>
          <p:nvPr/>
        </p:nvSpPr>
        <p:spPr>
          <a:xfrm>
            <a:off x="5715000" y="6153090"/>
            <a:ext cx="1295400" cy="400110"/>
          </a:xfrm>
          <a:prstGeom prst="rect">
            <a:avLst/>
          </a:prstGeom>
          <a:noFill/>
        </p:spPr>
        <p:txBody>
          <a:bodyPr wrap="square" rtlCol="0">
            <a:spAutoFit/>
          </a:bodyPr>
          <a:lstStyle/>
          <a:p>
            <a:r>
              <a:rPr lang="en-US" sz="2000" dirty="0" smtClean="0"/>
              <a:t>Fig. 6–30</a:t>
            </a:r>
            <a:r>
              <a:rPr lang="en-US" sz="2000" i="1" dirty="0" smtClean="0"/>
              <a:t>a</a:t>
            </a:r>
            <a:endParaRPr lang="en-US" sz="2000" dirty="0" smtClean="0"/>
          </a:p>
        </p:txBody>
      </p:sp>
      <p:pic>
        <p:nvPicPr>
          <p:cNvPr id="7" name="Picture 6" descr="Ex 6-11.jpg"/>
          <p:cNvPicPr>
            <a:picLocks noChangeAspect="1"/>
          </p:cNvPicPr>
          <p:nvPr/>
        </p:nvPicPr>
        <p:blipFill>
          <a:blip r:embed="rId2" cstate="print"/>
          <a:stretch>
            <a:fillRect/>
          </a:stretch>
        </p:blipFill>
        <p:spPr>
          <a:xfrm>
            <a:off x="621645" y="761998"/>
            <a:ext cx="8213262" cy="3245992"/>
          </a:xfrm>
          <a:prstGeom prst="rect">
            <a:avLst/>
          </a:prstGeom>
        </p:spPr>
      </p:pic>
      <p:pic>
        <p:nvPicPr>
          <p:cNvPr id="8" name="Picture 7" descr="fig 6-30a.jpg"/>
          <p:cNvPicPr>
            <a:picLocks noChangeAspect="1"/>
          </p:cNvPicPr>
          <p:nvPr/>
        </p:nvPicPr>
        <p:blipFill>
          <a:blip r:embed="rId3" cstate="print"/>
          <a:stretch>
            <a:fillRect/>
          </a:stretch>
        </p:blipFill>
        <p:spPr>
          <a:xfrm>
            <a:off x="621645" y="4114800"/>
            <a:ext cx="4962144" cy="2514600"/>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6–11 (continued)</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5" name="Picture 4" descr="Ex 6-11(1).jpg"/>
          <p:cNvPicPr>
            <a:picLocks noChangeAspect="1"/>
          </p:cNvPicPr>
          <p:nvPr/>
        </p:nvPicPr>
        <p:blipFill>
          <a:blip r:embed="rId2" cstate="print"/>
          <a:stretch>
            <a:fillRect/>
          </a:stretch>
        </p:blipFill>
        <p:spPr>
          <a:xfrm>
            <a:off x="609600" y="838200"/>
            <a:ext cx="8305977" cy="4114800"/>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6–11 (continued)</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6" name="Picture 5" descr="Ex 6-11(2).jpg"/>
          <p:cNvPicPr>
            <a:picLocks noChangeAspect="1"/>
          </p:cNvPicPr>
          <p:nvPr/>
        </p:nvPicPr>
        <p:blipFill>
          <a:blip r:embed="rId2" cstate="print"/>
          <a:stretch>
            <a:fillRect/>
          </a:stretch>
        </p:blipFill>
        <p:spPr>
          <a:xfrm>
            <a:off x="609600" y="838200"/>
            <a:ext cx="8238186" cy="3086178"/>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6–11 (continued)</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sp>
        <p:nvSpPr>
          <p:cNvPr id="10" name="TextBox 9"/>
          <p:cNvSpPr txBox="1"/>
          <p:nvPr/>
        </p:nvSpPr>
        <p:spPr>
          <a:xfrm>
            <a:off x="5219700" y="6304208"/>
            <a:ext cx="1295400" cy="400110"/>
          </a:xfrm>
          <a:prstGeom prst="rect">
            <a:avLst/>
          </a:prstGeom>
          <a:noFill/>
        </p:spPr>
        <p:txBody>
          <a:bodyPr wrap="square" rtlCol="0">
            <a:spAutoFit/>
          </a:bodyPr>
          <a:lstStyle/>
          <a:p>
            <a:r>
              <a:rPr lang="en-US" sz="2000" dirty="0" smtClean="0"/>
              <a:t>Fig. 6–30</a:t>
            </a:r>
            <a:r>
              <a:rPr lang="en-US" sz="2000" i="1" dirty="0" smtClean="0"/>
              <a:t>b</a:t>
            </a:r>
            <a:endParaRPr lang="en-US" sz="2000" dirty="0" smtClean="0"/>
          </a:p>
        </p:txBody>
      </p:sp>
      <p:pic>
        <p:nvPicPr>
          <p:cNvPr id="8" name="Picture 7" descr="Ex 6-11(3).jpg"/>
          <p:cNvPicPr>
            <a:picLocks noChangeAspect="1"/>
          </p:cNvPicPr>
          <p:nvPr/>
        </p:nvPicPr>
        <p:blipFill>
          <a:blip r:embed="rId2" cstate="print"/>
          <a:stretch>
            <a:fillRect/>
          </a:stretch>
        </p:blipFill>
        <p:spPr>
          <a:xfrm>
            <a:off x="609600" y="762000"/>
            <a:ext cx="8238186" cy="1593958"/>
          </a:xfrm>
          <a:prstGeom prst="rect">
            <a:avLst/>
          </a:prstGeom>
        </p:spPr>
      </p:pic>
      <p:pic>
        <p:nvPicPr>
          <p:cNvPr id="9" name="Picture 8" descr="fig 6-30b.jpg"/>
          <p:cNvPicPr>
            <a:picLocks noChangeAspect="1"/>
          </p:cNvPicPr>
          <p:nvPr/>
        </p:nvPicPr>
        <p:blipFill>
          <a:blip r:embed="rId3" cstate="print"/>
          <a:stretch>
            <a:fillRect/>
          </a:stretch>
        </p:blipFill>
        <p:spPr>
          <a:xfrm>
            <a:off x="609599" y="2438400"/>
            <a:ext cx="4498641" cy="4267200"/>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6–11 (continued)</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7" name="Picture 6" descr="Ex 6-11(4).jpg"/>
          <p:cNvPicPr>
            <a:picLocks noChangeAspect="1"/>
          </p:cNvPicPr>
          <p:nvPr/>
        </p:nvPicPr>
        <p:blipFill>
          <a:blip r:embed="rId2" cstate="print"/>
          <a:stretch>
            <a:fillRect/>
          </a:stretch>
        </p:blipFill>
        <p:spPr>
          <a:xfrm>
            <a:off x="629009" y="838199"/>
            <a:ext cx="8210191" cy="3566375"/>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a:t>6–12</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7" name="Picture 6" descr="Ex 6-12.jpg"/>
          <p:cNvPicPr>
            <a:picLocks noChangeAspect="1"/>
          </p:cNvPicPr>
          <p:nvPr/>
        </p:nvPicPr>
        <p:blipFill>
          <a:blip r:embed="rId2" cstate="print"/>
          <a:stretch>
            <a:fillRect/>
          </a:stretch>
        </p:blipFill>
        <p:spPr>
          <a:xfrm>
            <a:off x="602669" y="914398"/>
            <a:ext cx="8270875" cy="4043967"/>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6–12 (continued)</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6" name="Picture 5" descr="Ex 6-12(1).jpg"/>
          <p:cNvPicPr>
            <a:picLocks noChangeAspect="1"/>
          </p:cNvPicPr>
          <p:nvPr/>
        </p:nvPicPr>
        <p:blipFill>
          <a:blip r:embed="rId2" cstate="print"/>
          <a:stretch>
            <a:fillRect/>
          </a:stretch>
        </p:blipFill>
        <p:spPr>
          <a:xfrm>
            <a:off x="609599" y="838199"/>
            <a:ext cx="8243653" cy="2420155"/>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6–12 (continued)</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6" name="Picture 5" descr="Ex 6-12(2).jpg"/>
          <p:cNvPicPr>
            <a:picLocks noChangeAspect="1"/>
          </p:cNvPicPr>
          <p:nvPr/>
        </p:nvPicPr>
        <p:blipFill>
          <a:blip r:embed="rId2" cstate="print"/>
          <a:stretch>
            <a:fillRect/>
          </a:stretch>
        </p:blipFill>
        <p:spPr>
          <a:xfrm>
            <a:off x="609600" y="838199"/>
            <a:ext cx="8212428" cy="401072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Fatigue Fracture Examples</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sp>
        <p:nvSpPr>
          <p:cNvPr id="4" name="Text Placeholder 4"/>
          <p:cNvSpPr txBox="1">
            <a:spLocks/>
          </p:cNvSpPr>
          <p:nvPr/>
        </p:nvSpPr>
        <p:spPr>
          <a:xfrm>
            <a:off x="533400" y="1219200"/>
            <a:ext cx="3505200" cy="4691063"/>
          </a:xfrm>
          <a:prstGeom prst="rect">
            <a:avLst/>
          </a:prstGeom>
        </p:spPr>
        <p:txBody>
          <a:bodyPr/>
          <a:lstStyle/>
          <a:p>
            <a:pPr marL="365760" lvl="0" indent="-283464">
              <a:spcBef>
                <a:spcPts val="600"/>
              </a:spcBef>
              <a:buClr>
                <a:schemeClr val="accent1"/>
              </a:buClr>
              <a:buSzPct val="80000"/>
              <a:buFont typeface="Wingdings 2"/>
              <a:buChar char=""/>
            </a:pPr>
            <a:r>
              <a:rPr lang="en-US" sz="2400" dirty="0" smtClean="0"/>
              <a:t>Fatigue failure of a 200-mm diameter piston rod of an alloy steel steam hammer</a:t>
            </a:r>
          </a:p>
          <a:p>
            <a:pPr marL="365760" lvl="0" indent="-283464">
              <a:spcBef>
                <a:spcPts val="600"/>
              </a:spcBef>
              <a:buClr>
                <a:schemeClr val="accent1"/>
              </a:buClr>
              <a:buSzPct val="80000"/>
              <a:buFont typeface="Wingdings 2"/>
              <a:buChar char=""/>
            </a:pPr>
            <a:r>
              <a:rPr lang="en-US" sz="2400" dirty="0" smtClean="0"/>
              <a:t>Loaded axially</a:t>
            </a:r>
          </a:p>
          <a:p>
            <a:pPr marL="365760" lvl="0" indent="-283464">
              <a:spcBef>
                <a:spcPts val="600"/>
              </a:spcBef>
              <a:buClr>
                <a:schemeClr val="accent1"/>
              </a:buClr>
              <a:buSzPct val="80000"/>
              <a:buFont typeface="Wingdings 2"/>
              <a:buChar char=""/>
            </a:pPr>
            <a:r>
              <a:rPr lang="en-US" sz="2400" dirty="0" smtClean="0"/>
              <a:t>Crack initiated at a forging flake internal to the part</a:t>
            </a:r>
          </a:p>
          <a:p>
            <a:pPr marL="365760" lvl="0" indent="-283464">
              <a:spcBef>
                <a:spcPts val="600"/>
              </a:spcBef>
              <a:buClr>
                <a:schemeClr val="accent1"/>
              </a:buClr>
              <a:buSzPct val="80000"/>
              <a:buFont typeface="Wingdings 2"/>
              <a:buChar cha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Internal crack</a:t>
            </a:r>
            <a:r>
              <a:rPr kumimoji="0" lang="en-US" sz="2400" b="0" i="0" u="none" strike="noStrike" kern="1200" cap="none" spc="0" normalizeH="0" noProof="0" dirty="0" smtClean="0">
                <a:ln>
                  <a:noFill/>
                </a:ln>
                <a:solidFill>
                  <a:schemeClr val="tx1"/>
                </a:solidFill>
                <a:effectLst/>
                <a:uLnTx/>
                <a:uFillTx/>
                <a:latin typeface="+mn-lt"/>
                <a:ea typeface="+mn-ea"/>
                <a:cs typeface="+mn-cs"/>
              </a:rPr>
              <a:t> grew outward symmetrically</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8" name="TextBox 7"/>
          <p:cNvSpPr txBox="1"/>
          <p:nvPr/>
        </p:nvSpPr>
        <p:spPr>
          <a:xfrm>
            <a:off x="6172200" y="5867400"/>
            <a:ext cx="1371600" cy="400110"/>
          </a:xfrm>
          <a:prstGeom prst="rect">
            <a:avLst/>
          </a:prstGeom>
          <a:noFill/>
        </p:spPr>
        <p:txBody>
          <a:bodyPr wrap="square" rtlCol="0">
            <a:spAutoFit/>
          </a:bodyPr>
          <a:lstStyle/>
          <a:p>
            <a:pPr lvl="0"/>
            <a:r>
              <a:rPr lang="en-US" sz="2000" dirty="0" smtClean="0"/>
              <a:t>Fig. 6–6</a:t>
            </a:r>
          </a:p>
        </p:txBody>
      </p:sp>
      <p:pic>
        <p:nvPicPr>
          <p:cNvPr id="7" name="Picture 3" descr="bud21932_0606"/>
          <p:cNvPicPr>
            <a:picLocks noChangeAspect="1" noChangeArrowheads="1"/>
          </p:cNvPicPr>
          <p:nvPr/>
        </p:nvPicPr>
        <p:blipFill>
          <a:blip r:embed="rId2" cstate="print"/>
          <a:srcRect t="2995"/>
          <a:stretch>
            <a:fillRect/>
          </a:stretch>
        </p:blipFill>
        <p:spPr bwMode="auto">
          <a:xfrm>
            <a:off x="4267200" y="762000"/>
            <a:ext cx="4876800" cy="4935538"/>
          </a:xfrm>
          <a:prstGeom prst="rect">
            <a:avLst/>
          </a:prstGeom>
          <a:noFill/>
          <a:ln w="9525">
            <a:noFill/>
            <a:miter lim="800000"/>
            <a:headEnd/>
            <a:tailEnd/>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6–12 (continued)</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6" name="Picture 5" descr="Ex 6-12(3).jpg"/>
          <p:cNvPicPr>
            <a:picLocks noChangeAspect="1"/>
          </p:cNvPicPr>
          <p:nvPr/>
        </p:nvPicPr>
        <p:blipFill>
          <a:blip r:embed="rId2" cstate="print"/>
          <a:stretch>
            <a:fillRect/>
          </a:stretch>
        </p:blipFill>
        <p:spPr>
          <a:xfrm>
            <a:off x="609600" y="838200"/>
            <a:ext cx="8255406" cy="3875468"/>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Fatigue Criteria for Brittle Materials</a:t>
            </a:r>
            <a:endParaRPr lang="en-US" dirty="0"/>
          </a:p>
        </p:txBody>
      </p:sp>
      <p:sp>
        <p:nvSpPr>
          <p:cNvPr id="3" name="Content Placeholder 2"/>
          <p:cNvSpPr>
            <a:spLocks noGrp="1"/>
          </p:cNvSpPr>
          <p:nvPr>
            <p:ph idx="1"/>
          </p:nvPr>
        </p:nvSpPr>
        <p:spPr>
          <a:xfrm>
            <a:off x="381000" y="838200"/>
            <a:ext cx="8610600" cy="5638800"/>
          </a:xfrm>
        </p:spPr>
        <p:txBody>
          <a:bodyPr/>
          <a:lstStyle/>
          <a:p>
            <a:r>
              <a:rPr lang="en-US" dirty="0" smtClean="0"/>
              <a:t>For many brittle materials, the first quadrant fatigue failure criteria follows a concave upward Smith-Dolan locus,</a:t>
            </a:r>
          </a:p>
          <a:p>
            <a:endParaRPr lang="en-US" dirty="0" smtClean="0"/>
          </a:p>
          <a:p>
            <a:endParaRPr lang="en-US" dirty="0" smtClean="0"/>
          </a:p>
          <a:p>
            <a:r>
              <a:rPr lang="en-US" dirty="0" smtClean="0"/>
              <a:t>Or as a design equation,</a:t>
            </a:r>
          </a:p>
          <a:p>
            <a:endParaRPr lang="en-US" dirty="0" smtClean="0"/>
          </a:p>
          <a:p>
            <a:endParaRPr lang="en-US" dirty="0" smtClean="0"/>
          </a:p>
          <a:p>
            <a:r>
              <a:rPr lang="en-US" dirty="0" smtClean="0"/>
              <a:t>For a radial load line of slope </a:t>
            </a:r>
            <a:r>
              <a:rPr lang="en-US" i="1" dirty="0" smtClean="0"/>
              <a:t>r</a:t>
            </a:r>
            <a:r>
              <a:rPr lang="en-US" dirty="0" smtClean="0"/>
              <a:t>, the intersection point is</a:t>
            </a:r>
          </a:p>
          <a:p>
            <a:endParaRPr lang="en-US" dirty="0" smtClean="0"/>
          </a:p>
          <a:p>
            <a:endParaRPr lang="en-US" dirty="0" smtClean="0"/>
          </a:p>
          <a:p>
            <a:r>
              <a:rPr lang="en-US" dirty="0" smtClean="0"/>
              <a:t>In the second quadrant,</a:t>
            </a:r>
          </a:p>
          <a:p>
            <a:endParaRPr lang="en-US" dirty="0" smtClean="0"/>
          </a:p>
          <a:p>
            <a:pPr>
              <a:buNone/>
            </a:pPr>
            <a:endParaRPr lang="en-US" dirty="0" smtClean="0"/>
          </a:p>
          <a:p>
            <a:pPr>
              <a:buNone/>
            </a:pPr>
            <a:endParaRPr lang="en-US" dirty="0" smtClean="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6"/>
          <p:cNvPicPr>
            <a:picLocks noChangeAspect="1" noChangeArrowheads="1"/>
          </p:cNvPicPr>
          <p:nvPr/>
        </p:nvPicPr>
        <p:blipFill>
          <a:blip r:embed="rId2" cstate="print"/>
          <a:srcRect/>
          <a:stretch>
            <a:fillRect/>
          </a:stretch>
        </p:blipFill>
        <p:spPr bwMode="auto">
          <a:xfrm>
            <a:off x="2209800" y="1676400"/>
            <a:ext cx="6553200" cy="793355"/>
          </a:xfrm>
          <a:prstGeom prst="rect">
            <a:avLst/>
          </a:prstGeom>
          <a:noFill/>
          <a:ln w="9525">
            <a:noFill/>
            <a:miter lim="800000"/>
            <a:headEnd/>
            <a:tailEnd/>
          </a:ln>
          <a:effectLst/>
        </p:spPr>
      </p:pic>
      <p:pic>
        <p:nvPicPr>
          <p:cNvPr id="6" name="Picture 7"/>
          <p:cNvPicPr>
            <a:picLocks noChangeAspect="1" noChangeArrowheads="1"/>
          </p:cNvPicPr>
          <p:nvPr/>
        </p:nvPicPr>
        <p:blipFill>
          <a:blip r:embed="rId3" cstate="print"/>
          <a:srcRect/>
          <a:stretch>
            <a:fillRect/>
          </a:stretch>
        </p:blipFill>
        <p:spPr bwMode="auto">
          <a:xfrm>
            <a:off x="2057400" y="3048000"/>
            <a:ext cx="6705600" cy="798512"/>
          </a:xfrm>
          <a:prstGeom prst="rect">
            <a:avLst/>
          </a:prstGeom>
          <a:noFill/>
          <a:ln w="9525">
            <a:noFill/>
            <a:miter lim="800000"/>
            <a:headEnd/>
            <a:tailEnd/>
          </a:ln>
          <a:effectLst/>
        </p:spPr>
      </p:pic>
      <p:pic>
        <p:nvPicPr>
          <p:cNvPr id="7" name="Picture 4"/>
          <p:cNvPicPr>
            <a:picLocks noChangeAspect="1" noChangeArrowheads="1"/>
          </p:cNvPicPr>
          <p:nvPr/>
        </p:nvPicPr>
        <p:blipFill>
          <a:blip r:embed="rId4" cstate="print"/>
          <a:srcRect/>
          <a:stretch>
            <a:fillRect/>
          </a:stretch>
        </p:blipFill>
        <p:spPr>
          <a:xfrm>
            <a:off x="1143000" y="4267200"/>
            <a:ext cx="7620000" cy="963084"/>
          </a:xfrm>
          <a:prstGeom prst="rect">
            <a:avLst/>
          </a:prstGeom>
          <a:noFill/>
          <a:ln/>
        </p:spPr>
      </p:pic>
      <p:pic>
        <p:nvPicPr>
          <p:cNvPr id="8" name="Picture 5"/>
          <p:cNvPicPr>
            <a:picLocks noChangeAspect="1" noChangeArrowheads="1"/>
          </p:cNvPicPr>
          <p:nvPr/>
        </p:nvPicPr>
        <p:blipFill>
          <a:blip r:embed="rId5" cstate="print"/>
          <a:srcRect/>
          <a:stretch>
            <a:fillRect/>
          </a:stretch>
        </p:blipFill>
        <p:spPr bwMode="auto">
          <a:xfrm>
            <a:off x="609600" y="5562601"/>
            <a:ext cx="8153400" cy="729833"/>
          </a:xfrm>
          <a:prstGeom prst="rect">
            <a:avLst/>
          </a:prstGeom>
          <a:noFill/>
          <a:ln w="9525">
            <a:noFill/>
            <a:miter lim="800000"/>
            <a:headEnd/>
            <a:tailEnd/>
          </a:ln>
          <a:effec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Fatigue Criteria for Brittle Materials</a:t>
            </a:r>
            <a:endParaRPr lang="en-US" dirty="0"/>
          </a:p>
        </p:txBody>
      </p:sp>
      <p:sp>
        <p:nvSpPr>
          <p:cNvPr id="3" name="Content Placeholder 2"/>
          <p:cNvSpPr>
            <a:spLocks noGrp="1"/>
          </p:cNvSpPr>
          <p:nvPr>
            <p:ph idx="1"/>
          </p:nvPr>
        </p:nvSpPr>
        <p:spPr>
          <a:xfrm>
            <a:off x="381000" y="838200"/>
            <a:ext cx="8610600" cy="5638800"/>
          </a:xfrm>
        </p:spPr>
        <p:txBody>
          <a:bodyPr/>
          <a:lstStyle/>
          <a:p>
            <a:r>
              <a:rPr lang="en-US" dirty="0" smtClean="0"/>
              <a:t>Table A–24 gives properties of gray cast iron, including endurance limit</a:t>
            </a:r>
          </a:p>
          <a:p>
            <a:r>
              <a:rPr lang="en-US" dirty="0" smtClean="0"/>
              <a:t>The endurance limit already includes </a:t>
            </a:r>
            <a:r>
              <a:rPr lang="en-US" i="1" dirty="0" smtClean="0"/>
              <a:t>k</a:t>
            </a:r>
            <a:r>
              <a:rPr lang="en-US" i="1" baseline="-25000" dirty="0" smtClean="0"/>
              <a:t>a</a:t>
            </a:r>
            <a:r>
              <a:rPr lang="en-US" i="1" dirty="0" smtClean="0"/>
              <a:t> </a:t>
            </a:r>
            <a:r>
              <a:rPr lang="en-US" dirty="0" smtClean="0"/>
              <a:t>and </a:t>
            </a:r>
            <a:r>
              <a:rPr lang="en-US" i="1" dirty="0" smtClean="0"/>
              <a:t>k</a:t>
            </a:r>
            <a:r>
              <a:rPr lang="en-US" i="1" baseline="-25000" dirty="0" smtClean="0"/>
              <a:t>b</a:t>
            </a:r>
          </a:p>
          <a:p>
            <a:r>
              <a:rPr lang="en-US" dirty="0" smtClean="0"/>
              <a:t>The average </a:t>
            </a:r>
            <a:r>
              <a:rPr lang="en-US" i="1" dirty="0" err="1" smtClean="0"/>
              <a:t>k</a:t>
            </a:r>
            <a:r>
              <a:rPr lang="en-US" i="1" baseline="-25000" dirty="0" err="1" smtClean="0"/>
              <a:t>c</a:t>
            </a:r>
            <a:r>
              <a:rPr lang="en-US" dirty="0" smtClean="0"/>
              <a:t> for axial and </a:t>
            </a:r>
            <a:r>
              <a:rPr lang="en-US" dirty="0" err="1" smtClean="0"/>
              <a:t>torsional</a:t>
            </a:r>
            <a:r>
              <a:rPr lang="en-US" dirty="0" smtClean="0"/>
              <a:t> is 0.9</a:t>
            </a:r>
          </a:p>
          <a:p>
            <a:pPr>
              <a:buNone/>
            </a:pPr>
            <a:endParaRPr lang="en-US" dirty="0" smtClean="0"/>
          </a:p>
          <a:p>
            <a:pPr>
              <a:buNone/>
            </a:pPr>
            <a:endParaRPr lang="en-US" dirty="0" smtClean="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a:t>6–13</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sp>
        <p:nvSpPr>
          <p:cNvPr id="6" name="TextBox 5"/>
          <p:cNvSpPr txBox="1"/>
          <p:nvPr/>
        </p:nvSpPr>
        <p:spPr>
          <a:xfrm>
            <a:off x="3886200" y="6324600"/>
            <a:ext cx="1295400" cy="400110"/>
          </a:xfrm>
          <a:prstGeom prst="rect">
            <a:avLst/>
          </a:prstGeom>
          <a:noFill/>
        </p:spPr>
        <p:txBody>
          <a:bodyPr wrap="square" rtlCol="0">
            <a:spAutoFit/>
          </a:bodyPr>
          <a:lstStyle/>
          <a:p>
            <a:r>
              <a:rPr lang="en-US" sz="2000" dirty="0" smtClean="0"/>
              <a:t>Fig. 6–31</a:t>
            </a:r>
            <a:r>
              <a:rPr lang="en-US" sz="2000" i="1" dirty="0" smtClean="0"/>
              <a:t>a</a:t>
            </a:r>
            <a:endParaRPr lang="en-US" sz="2000" dirty="0" smtClean="0"/>
          </a:p>
        </p:txBody>
      </p:sp>
      <p:pic>
        <p:nvPicPr>
          <p:cNvPr id="7" name="Picture 6" descr="Ex 6-13.jpg"/>
          <p:cNvPicPr>
            <a:picLocks noChangeAspect="1"/>
          </p:cNvPicPr>
          <p:nvPr/>
        </p:nvPicPr>
        <p:blipFill>
          <a:blip r:embed="rId2" cstate="print"/>
          <a:stretch>
            <a:fillRect/>
          </a:stretch>
        </p:blipFill>
        <p:spPr>
          <a:xfrm>
            <a:off x="609599" y="762000"/>
            <a:ext cx="8248077" cy="2328930"/>
          </a:xfrm>
          <a:prstGeom prst="rect">
            <a:avLst/>
          </a:prstGeom>
        </p:spPr>
      </p:pic>
      <p:pic>
        <p:nvPicPr>
          <p:cNvPr id="8" name="Picture 7" descr="fig 6-31a.jpg"/>
          <p:cNvPicPr>
            <a:picLocks noChangeAspect="1"/>
          </p:cNvPicPr>
          <p:nvPr/>
        </p:nvPicPr>
        <p:blipFill>
          <a:blip r:embed="rId3" cstate="print"/>
          <a:stretch>
            <a:fillRect/>
          </a:stretch>
        </p:blipFill>
        <p:spPr>
          <a:xfrm>
            <a:off x="3657600" y="3200400"/>
            <a:ext cx="1752600" cy="2943111"/>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6–13 (continued)</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6" name="Picture 5" descr="Ex 6-13(1).jpg"/>
          <p:cNvPicPr>
            <a:picLocks noChangeAspect="1"/>
          </p:cNvPicPr>
          <p:nvPr/>
        </p:nvPicPr>
        <p:blipFill>
          <a:blip r:embed="rId2" cstate="print"/>
          <a:stretch>
            <a:fillRect/>
          </a:stretch>
        </p:blipFill>
        <p:spPr>
          <a:xfrm>
            <a:off x="609599" y="838199"/>
            <a:ext cx="8215837" cy="3450465"/>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6–13 (continued)</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6" name="Picture 5" descr="Ex 6-14(2).jpg"/>
          <p:cNvPicPr>
            <a:picLocks noChangeAspect="1"/>
          </p:cNvPicPr>
          <p:nvPr/>
        </p:nvPicPr>
        <p:blipFill>
          <a:blip r:embed="rId2" cstate="print"/>
          <a:stretch>
            <a:fillRect/>
          </a:stretch>
        </p:blipFill>
        <p:spPr>
          <a:xfrm>
            <a:off x="609600" y="838200"/>
            <a:ext cx="8204827" cy="4918656"/>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6–13 (continued)</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6" name="Picture 5" descr="Ex 6-13(3).jpg"/>
          <p:cNvPicPr>
            <a:picLocks noChangeAspect="1"/>
          </p:cNvPicPr>
          <p:nvPr/>
        </p:nvPicPr>
        <p:blipFill>
          <a:blip r:embed="rId2" cstate="print"/>
          <a:stretch>
            <a:fillRect/>
          </a:stretch>
        </p:blipFill>
        <p:spPr>
          <a:xfrm>
            <a:off x="609600" y="914400"/>
            <a:ext cx="8233468" cy="4250028"/>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6–13 (continued)</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sp>
        <p:nvSpPr>
          <p:cNvPr id="7" name="TextBox 6"/>
          <p:cNvSpPr txBox="1"/>
          <p:nvPr/>
        </p:nvSpPr>
        <p:spPr>
          <a:xfrm>
            <a:off x="3886200" y="6248400"/>
            <a:ext cx="1295400" cy="400110"/>
          </a:xfrm>
          <a:prstGeom prst="rect">
            <a:avLst/>
          </a:prstGeom>
          <a:noFill/>
        </p:spPr>
        <p:txBody>
          <a:bodyPr wrap="square" rtlCol="0">
            <a:spAutoFit/>
          </a:bodyPr>
          <a:lstStyle/>
          <a:p>
            <a:r>
              <a:rPr lang="en-US" sz="2000" dirty="0" smtClean="0"/>
              <a:t>Fig. 6–31</a:t>
            </a:r>
            <a:r>
              <a:rPr lang="en-US" sz="2000" i="1" dirty="0" smtClean="0"/>
              <a:t>b</a:t>
            </a:r>
            <a:endParaRPr lang="en-US" sz="2000" dirty="0" smtClean="0"/>
          </a:p>
        </p:txBody>
      </p:sp>
      <p:pic>
        <p:nvPicPr>
          <p:cNvPr id="8" name="Picture 7" descr="Ex 6-13(4).jpg"/>
          <p:cNvPicPr>
            <a:picLocks noChangeAspect="1"/>
          </p:cNvPicPr>
          <p:nvPr/>
        </p:nvPicPr>
        <p:blipFill>
          <a:blip r:embed="rId2" cstate="print"/>
          <a:stretch>
            <a:fillRect/>
          </a:stretch>
        </p:blipFill>
        <p:spPr>
          <a:xfrm>
            <a:off x="609600" y="838200"/>
            <a:ext cx="8212428" cy="468512"/>
          </a:xfrm>
          <a:prstGeom prst="rect">
            <a:avLst/>
          </a:prstGeom>
        </p:spPr>
      </p:pic>
      <p:pic>
        <p:nvPicPr>
          <p:cNvPr id="9" name="Picture 8" descr="fig 6-31b.jpg"/>
          <p:cNvPicPr>
            <a:picLocks noChangeAspect="1"/>
          </p:cNvPicPr>
          <p:nvPr/>
        </p:nvPicPr>
        <p:blipFill>
          <a:blip r:embed="rId3" cstate="print"/>
          <a:stretch>
            <a:fillRect/>
          </a:stretch>
        </p:blipFill>
        <p:spPr>
          <a:xfrm>
            <a:off x="1295400" y="1600200"/>
            <a:ext cx="7162800" cy="4440427"/>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Torsional</a:t>
            </a:r>
            <a:r>
              <a:rPr lang="en-US" dirty="0" smtClean="0"/>
              <a:t> Fatigue Strength</a:t>
            </a:r>
            <a:endParaRPr lang="en-US" dirty="0"/>
          </a:p>
        </p:txBody>
      </p:sp>
      <p:sp>
        <p:nvSpPr>
          <p:cNvPr id="3" name="Content Placeholder 2"/>
          <p:cNvSpPr>
            <a:spLocks noGrp="1"/>
          </p:cNvSpPr>
          <p:nvPr>
            <p:ph idx="1"/>
          </p:nvPr>
        </p:nvSpPr>
        <p:spPr>
          <a:xfrm>
            <a:off x="381000" y="838200"/>
            <a:ext cx="8534400" cy="5791200"/>
          </a:xfrm>
        </p:spPr>
        <p:txBody>
          <a:bodyPr/>
          <a:lstStyle/>
          <a:p>
            <a:r>
              <a:rPr lang="en-US" dirty="0" smtClean="0"/>
              <a:t>Testing has found that the steady-stress component has no effect on the endurance limit for </a:t>
            </a:r>
            <a:r>
              <a:rPr lang="en-US" dirty="0" err="1" smtClean="0"/>
              <a:t>torsional</a:t>
            </a:r>
            <a:r>
              <a:rPr lang="en-US" dirty="0" smtClean="0"/>
              <a:t> loading if the material is ductile, polished, notch-free, and cylindrical.</a:t>
            </a:r>
          </a:p>
          <a:p>
            <a:r>
              <a:rPr lang="en-US" dirty="0" smtClean="0"/>
              <a:t>However, for less than perfect surfaces, the modified Goodman line is more reasonable.</a:t>
            </a:r>
          </a:p>
          <a:p>
            <a:r>
              <a:rPr lang="en-US" dirty="0" smtClean="0"/>
              <a:t>For pure torsion cases, use </a:t>
            </a:r>
            <a:r>
              <a:rPr lang="en-US" i="1" dirty="0" err="1" smtClean="0"/>
              <a:t>k</a:t>
            </a:r>
            <a:r>
              <a:rPr lang="en-US" i="1" baseline="-25000" dirty="0" err="1" smtClean="0"/>
              <a:t>c</a:t>
            </a:r>
            <a:r>
              <a:rPr lang="en-US" dirty="0" smtClean="0"/>
              <a:t> = 0.59 to convert normal endurance strength to shear endurance strength.</a:t>
            </a:r>
          </a:p>
          <a:p>
            <a:r>
              <a:rPr lang="en-US" dirty="0" smtClean="0"/>
              <a:t>For shear ultimate strength, recommended to use</a:t>
            </a:r>
          </a:p>
          <a:p>
            <a:endParaRPr lang="en-US" dirty="0" smtClean="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788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3600" y="4267200"/>
            <a:ext cx="5972175" cy="42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Combinations of Loading Modes</a:t>
            </a:r>
            <a:endParaRPr lang="en-US" dirty="0"/>
          </a:p>
        </p:txBody>
      </p:sp>
      <p:sp>
        <p:nvSpPr>
          <p:cNvPr id="3" name="Content Placeholder 2"/>
          <p:cNvSpPr>
            <a:spLocks noGrp="1"/>
          </p:cNvSpPr>
          <p:nvPr>
            <p:ph idx="1"/>
          </p:nvPr>
        </p:nvSpPr>
        <p:spPr>
          <a:xfrm>
            <a:off x="381000" y="838200"/>
            <a:ext cx="8763000" cy="5638800"/>
          </a:xfrm>
        </p:spPr>
        <p:txBody>
          <a:bodyPr/>
          <a:lstStyle/>
          <a:p>
            <a:r>
              <a:rPr lang="en-US" dirty="0" smtClean="0"/>
              <a:t>When more than one type of loading (bending, axial, torsion) exists, use the Distortion Energy theory to combine them.</a:t>
            </a:r>
          </a:p>
          <a:p>
            <a:r>
              <a:rPr lang="en-US" dirty="0" smtClean="0"/>
              <a:t>Obtain von </a:t>
            </a:r>
            <a:r>
              <a:rPr lang="en-US" dirty="0" err="1" smtClean="0"/>
              <a:t>Mises</a:t>
            </a:r>
            <a:r>
              <a:rPr lang="en-US" dirty="0" smtClean="0"/>
              <a:t> stresses for both midrange and alternating components.</a:t>
            </a:r>
          </a:p>
          <a:p>
            <a:r>
              <a:rPr lang="en-US" dirty="0" smtClean="0"/>
              <a:t>Apply appropriate </a:t>
            </a:r>
            <a:r>
              <a:rPr lang="en-US" i="1" dirty="0" err="1" smtClean="0"/>
              <a:t>K</a:t>
            </a:r>
            <a:r>
              <a:rPr lang="en-US" i="1" baseline="-25000" dirty="0" err="1" smtClean="0"/>
              <a:t>f</a:t>
            </a:r>
            <a:r>
              <a:rPr lang="en-US" i="1" dirty="0" smtClean="0"/>
              <a:t> </a:t>
            </a:r>
            <a:r>
              <a:rPr lang="en-US" dirty="0" smtClean="0"/>
              <a:t>to each type of stress.</a:t>
            </a:r>
          </a:p>
          <a:p>
            <a:r>
              <a:rPr lang="en-US" dirty="0" smtClean="0"/>
              <a:t>For load factor, use </a:t>
            </a:r>
            <a:r>
              <a:rPr lang="en-US" i="1" dirty="0" err="1" smtClean="0"/>
              <a:t>k</a:t>
            </a:r>
            <a:r>
              <a:rPr lang="en-US" i="1" baseline="-25000" dirty="0" err="1" smtClean="0"/>
              <a:t>c</a:t>
            </a:r>
            <a:r>
              <a:rPr lang="en-US" dirty="0" smtClean="0"/>
              <a:t> = 1.  The </a:t>
            </a:r>
            <a:r>
              <a:rPr lang="en-US" dirty="0" err="1" smtClean="0"/>
              <a:t>torsional</a:t>
            </a:r>
            <a:r>
              <a:rPr lang="en-US" dirty="0" smtClean="0"/>
              <a:t> load factor (</a:t>
            </a:r>
            <a:r>
              <a:rPr lang="en-US" i="1" dirty="0" err="1" smtClean="0"/>
              <a:t>k</a:t>
            </a:r>
            <a:r>
              <a:rPr lang="en-US" i="1" baseline="-25000" dirty="0" err="1" smtClean="0"/>
              <a:t>c</a:t>
            </a:r>
            <a:r>
              <a:rPr lang="en-US" dirty="0" smtClean="0"/>
              <a:t> = 0.59) is inherently included in the von </a:t>
            </a:r>
            <a:r>
              <a:rPr lang="en-US" dirty="0" err="1" smtClean="0"/>
              <a:t>Mises</a:t>
            </a:r>
            <a:r>
              <a:rPr lang="en-US" dirty="0" smtClean="0"/>
              <a:t> equations.  </a:t>
            </a:r>
          </a:p>
          <a:p>
            <a:r>
              <a:rPr lang="en-US" dirty="0" smtClean="0"/>
              <a:t>If needed, axial load factor can be divided into the axial stress.</a:t>
            </a:r>
          </a:p>
          <a:p>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3"/>
          <p:cNvPicPr>
            <a:picLocks noChangeAspect="1" noChangeArrowheads="1"/>
          </p:cNvPicPr>
          <p:nvPr/>
        </p:nvPicPr>
        <p:blipFill>
          <a:blip r:embed="rId2" cstate="print"/>
          <a:srcRect/>
          <a:stretch>
            <a:fillRect/>
          </a:stretch>
        </p:blipFill>
        <p:spPr bwMode="auto">
          <a:xfrm>
            <a:off x="455908" y="4267201"/>
            <a:ext cx="8688092" cy="2362200"/>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Fatigue Fracture Examples</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sp>
        <p:nvSpPr>
          <p:cNvPr id="4" name="Text Placeholder 4"/>
          <p:cNvSpPr txBox="1">
            <a:spLocks/>
          </p:cNvSpPr>
          <p:nvPr/>
        </p:nvSpPr>
        <p:spPr>
          <a:xfrm>
            <a:off x="381000" y="685800"/>
            <a:ext cx="8763000" cy="1600201"/>
          </a:xfrm>
          <a:prstGeom prst="rect">
            <a:avLst/>
          </a:prstGeom>
        </p:spPr>
        <p:txBody>
          <a:bodyPr/>
          <a:lstStyle/>
          <a:p>
            <a:pPr marL="365760" lvl="0" indent="-283464">
              <a:spcBef>
                <a:spcPts val="600"/>
              </a:spcBef>
              <a:buClr>
                <a:schemeClr val="accent1"/>
              </a:buClr>
              <a:buSzPct val="80000"/>
              <a:buFont typeface="Wingdings 2"/>
              <a:buChar cha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Double-flange trailer wheel</a:t>
            </a:r>
          </a:p>
          <a:p>
            <a:pPr marL="365760" lvl="0" indent="-283464">
              <a:spcBef>
                <a:spcPts val="600"/>
              </a:spcBef>
              <a:buClr>
                <a:schemeClr val="accent1"/>
              </a:buClr>
              <a:buSzPct val="80000"/>
              <a:buFont typeface="Wingdings 2"/>
              <a:buChar char=""/>
            </a:pPr>
            <a:r>
              <a:rPr lang="en-US" sz="2400" noProof="0" dirty="0" smtClean="0"/>
              <a:t>Cracks initiated at stamp marks</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8" name="TextBox 7"/>
          <p:cNvSpPr txBox="1"/>
          <p:nvPr/>
        </p:nvSpPr>
        <p:spPr>
          <a:xfrm>
            <a:off x="4953000" y="6396335"/>
            <a:ext cx="1371600" cy="461665"/>
          </a:xfrm>
          <a:prstGeom prst="rect">
            <a:avLst/>
          </a:prstGeom>
          <a:noFill/>
        </p:spPr>
        <p:txBody>
          <a:bodyPr wrap="square" rtlCol="0">
            <a:spAutoFit/>
          </a:bodyPr>
          <a:lstStyle/>
          <a:p>
            <a:pPr lvl="0"/>
            <a:r>
              <a:rPr lang="en-US" sz="2400" dirty="0" smtClean="0"/>
              <a:t>Fig. 6–7</a:t>
            </a:r>
          </a:p>
        </p:txBody>
      </p:sp>
      <p:pic>
        <p:nvPicPr>
          <p:cNvPr id="4098" name="Picture 2"/>
          <p:cNvPicPr>
            <a:picLocks noChangeAspect="1" noChangeArrowheads="1"/>
          </p:cNvPicPr>
          <p:nvPr/>
        </p:nvPicPr>
        <p:blipFill>
          <a:blip r:embed="rId2" cstate="print"/>
          <a:srcRect/>
          <a:stretch>
            <a:fillRect/>
          </a:stretch>
        </p:blipFill>
        <p:spPr bwMode="auto">
          <a:xfrm>
            <a:off x="2240280" y="2133600"/>
            <a:ext cx="6903720" cy="4314825"/>
          </a:xfrm>
          <a:prstGeom prst="rect">
            <a:avLst/>
          </a:prstGeom>
          <a:noFill/>
          <a:ln w="9525">
            <a:noFill/>
            <a:miter lim="800000"/>
            <a:headEnd/>
            <a:tailEnd/>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Check for Combination Loading</a:t>
            </a:r>
            <a:endParaRPr lang="en-US" dirty="0"/>
          </a:p>
        </p:txBody>
      </p:sp>
      <p:sp>
        <p:nvSpPr>
          <p:cNvPr id="3" name="Content Placeholder 2"/>
          <p:cNvSpPr>
            <a:spLocks noGrp="1"/>
          </p:cNvSpPr>
          <p:nvPr>
            <p:ph idx="1"/>
          </p:nvPr>
        </p:nvSpPr>
        <p:spPr>
          <a:xfrm>
            <a:off x="381000" y="838200"/>
            <a:ext cx="8610600" cy="5715000"/>
          </a:xfrm>
        </p:spPr>
        <p:txBody>
          <a:bodyPr/>
          <a:lstStyle/>
          <a:p>
            <a:r>
              <a:rPr lang="en-US" dirty="0" smtClean="0"/>
              <a:t>Distortion Energy theory still applies for check of static yielding</a:t>
            </a:r>
          </a:p>
          <a:p>
            <a:r>
              <a:rPr lang="en-US" dirty="0" smtClean="0"/>
              <a:t>Obtain von </a:t>
            </a:r>
            <a:r>
              <a:rPr lang="en-US" dirty="0" err="1" smtClean="0"/>
              <a:t>Mises</a:t>
            </a:r>
            <a:r>
              <a:rPr lang="en-US" dirty="0" smtClean="0"/>
              <a:t> stress for maximum stresses (sum of midrange and alternating)</a:t>
            </a:r>
          </a:p>
          <a:p>
            <a:r>
              <a:rPr lang="en-US" dirty="0" smtClean="0"/>
              <a:t>Stress concentration factors are not necessary to check for yielding at first cycle</a:t>
            </a:r>
          </a:p>
          <a:p>
            <a:endParaRPr lang="en-US" dirty="0" smtClean="0"/>
          </a:p>
          <a:p>
            <a:endParaRPr lang="en-US" dirty="0" smtClean="0"/>
          </a:p>
          <a:p>
            <a:endParaRPr lang="en-US" dirty="0" smtClean="0"/>
          </a:p>
          <a:p>
            <a:endParaRPr lang="en-US" dirty="0" smtClean="0"/>
          </a:p>
          <a:p>
            <a:endParaRPr lang="en-US" dirty="0" smtClean="0"/>
          </a:p>
          <a:p>
            <a:r>
              <a:rPr lang="en-US" dirty="0" smtClean="0"/>
              <a:t>Alternate simple check is to obtain conservative estimate of </a:t>
            </a:r>
            <a:r>
              <a:rPr lang="en-US" i="1" dirty="0" err="1" smtClean="0">
                <a:latin typeface="Symbol" pitchFamily="18" charset="2"/>
              </a:rPr>
              <a:t>s</a:t>
            </a:r>
            <a:r>
              <a:rPr lang="en-US" i="1" dirty="0" err="1" smtClean="0">
                <a:latin typeface="Times New Roman"/>
                <a:cs typeface="Times New Roman"/>
              </a:rPr>
              <a:t>'</a:t>
            </a:r>
            <a:r>
              <a:rPr lang="en-US" baseline="-25000" dirty="0" err="1" smtClean="0"/>
              <a:t>max</a:t>
            </a:r>
            <a:r>
              <a:rPr lang="en-US" dirty="0" smtClean="0"/>
              <a:t> by summing </a:t>
            </a:r>
            <a:r>
              <a:rPr lang="en-US" i="1" dirty="0" err="1" smtClean="0">
                <a:latin typeface="Symbol" pitchFamily="18" charset="2"/>
              </a:rPr>
              <a:t>s</a:t>
            </a:r>
            <a:r>
              <a:rPr lang="en-US" i="1" dirty="0" err="1" smtClean="0">
                <a:cs typeface="Times New Roman"/>
              </a:rPr>
              <a:t>'</a:t>
            </a:r>
            <a:r>
              <a:rPr lang="en-US" i="1" baseline="-25000" dirty="0" err="1" smtClean="0"/>
              <a:t>a</a:t>
            </a:r>
            <a:r>
              <a:rPr lang="en-US" dirty="0" smtClean="0"/>
              <a:t> and </a:t>
            </a:r>
            <a:r>
              <a:rPr lang="en-US" i="1" dirty="0" err="1" smtClean="0">
                <a:latin typeface="Symbol" pitchFamily="18" charset="2"/>
              </a:rPr>
              <a:t>s</a:t>
            </a:r>
            <a:r>
              <a:rPr lang="en-US" i="1" dirty="0" err="1" smtClean="0">
                <a:cs typeface="Times New Roman"/>
              </a:rPr>
              <a:t>'</a:t>
            </a:r>
            <a:r>
              <a:rPr lang="en-US" i="1" baseline="-25000" dirty="0" err="1" smtClean="0"/>
              <a:t>m</a:t>
            </a:r>
            <a:r>
              <a:rPr lang="en-US" dirty="0" smtClean="0"/>
              <a:t> </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graphicFrame>
        <p:nvGraphicFramePr>
          <p:cNvPr id="5" name="Object 4"/>
          <p:cNvGraphicFramePr>
            <a:graphicFrameLocks noChangeAspect="1"/>
          </p:cNvGraphicFramePr>
          <p:nvPr/>
        </p:nvGraphicFramePr>
        <p:xfrm>
          <a:off x="2590800" y="3124200"/>
          <a:ext cx="4237038" cy="1592262"/>
        </p:xfrm>
        <a:graphic>
          <a:graphicData uri="http://schemas.openxmlformats.org/presentationml/2006/ole">
            <mc:AlternateContent xmlns:mc="http://schemas.openxmlformats.org/markup-compatibility/2006">
              <mc:Choice xmlns:v="urn:schemas-microsoft-com:vml" Requires="v">
                <p:oleObj spid="_x0000_s57385" name="Equation" r:id="rId3" imgW="2197100" imgH="825500" progId="Equation.DSMT4">
                  <p:embed/>
                </p:oleObj>
              </mc:Choice>
              <mc:Fallback>
                <p:oleObj name="Equation" r:id="rId3" imgW="2197100" imgH="825500" progId="Equation.DSMT4">
                  <p:embed/>
                  <p:pic>
                    <p:nvPicPr>
                      <p:cNvPr id="0"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3124200"/>
                        <a:ext cx="4237038" cy="1592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nvGraphicFramePr>
        <p:xfrm>
          <a:off x="4667250" y="2790825"/>
          <a:ext cx="114300" cy="177800"/>
        </p:xfrm>
        <a:graphic>
          <a:graphicData uri="http://schemas.openxmlformats.org/presentationml/2006/ole">
            <mc:AlternateContent xmlns:mc="http://schemas.openxmlformats.org/markup-compatibility/2006">
              <mc:Choice xmlns:v="urn:schemas-microsoft-com:vml" Requires="v">
                <p:oleObj spid="_x0000_s57386" name="Equation" r:id="rId5" imgW="114102" imgH="177492" progId="Equation.DSMT4">
                  <p:embed/>
                </p:oleObj>
              </mc:Choice>
              <mc:Fallback>
                <p:oleObj name="Equation" r:id="rId5" imgW="114102" imgH="177492" progId="Equation.DSMT4">
                  <p:embed/>
                  <p:pic>
                    <p:nvPicPr>
                      <p:cNvPr id="0" name="Picture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7250" y="2790825"/>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207590945"/>
              </p:ext>
            </p:extLst>
          </p:nvPr>
        </p:nvGraphicFramePr>
        <p:xfrm>
          <a:off x="3733799" y="6096000"/>
          <a:ext cx="2163233" cy="533400"/>
        </p:xfrm>
        <a:graphic>
          <a:graphicData uri="http://schemas.openxmlformats.org/presentationml/2006/ole">
            <mc:AlternateContent xmlns:mc="http://schemas.openxmlformats.org/markup-compatibility/2006">
              <mc:Choice xmlns:v="urn:schemas-microsoft-com:vml" Requires="v">
                <p:oleObj spid="_x0000_s57387" name="Equation" r:id="rId7" imgW="927000" imgH="228600" progId="Equation.DSMT4">
                  <p:embed/>
                </p:oleObj>
              </mc:Choice>
              <mc:Fallback>
                <p:oleObj name="Equation" r:id="rId7" imgW="927000" imgH="228600" progId="Equation.DSMT4">
                  <p:embed/>
                  <p:pic>
                    <p:nvPicPr>
                      <p:cNvPr id="0" name="Picture 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33799" y="6096000"/>
                        <a:ext cx="2163233"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a:t>6–14</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798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550" y="762001"/>
            <a:ext cx="8268236" cy="2245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6–14 (continued)</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829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1" y="1438275"/>
            <a:ext cx="8404538" cy="3624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785342"/>
            <a:ext cx="8404538" cy="666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6–14 (continued)</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5" name="Picture 4" descr="Ex 6-14.jpg"/>
          <p:cNvPicPr>
            <a:picLocks noChangeAspect="1"/>
          </p:cNvPicPr>
          <p:nvPr/>
        </p:nvPicPr>
        <p:blipFill>
          <a:blip r:embed="rId2" cstate="print"/>
          <a:stretch>
            <a:fillRect/>
          </a:stretch>
        </p:blipFill>
        <p:spPr>
          <a:xfrm>
            <a:off x="605307" y="775630"/>
            <a:ext cx="8230113" cy="4903953"/>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6–14 (continued)</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6" name="Picture 5" descr="Ex 6-14(1).jpg"/>
          <p:cNvPicPr>
            <a:picLocks noChangeAspect="1"/>
          </p:cNvPicPr>
          <p:nvPr/>
        </p:nvPicPr>
        <p:blipFill>
          <a:blip r:embed="rId2" cstate="print"/>
          <a:stretch>
            <a:fillRect/>
          </a:stretch>
        </p:blipFill>
        <p:spPr>
          <a:xfrm>
            <a:off x="615370" y="761999"/>
            <a:ext cx="8205926" cy="4788795"/>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6–14 (continued)</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61442" name="Picture 2"/>
          <p:cNvPicPr>
            <a:picLocks noChangeAspect="1" noChangeArrowheads="1"/>
          </p:cNvPicPr>
          <p:nvPr/>
        </p:nvPicPr>
        <p:blipFill>
          <a:blip r:embed="rId2" cstate="print"/>
          <a:srcRect/>
          <a:stretch>
            <a:fillRect/>
          </a:stretch>
        </p:blipFill>
        <p:spPr bwMode="auto">
          <a:xfrm>
            <a:off x="605308" y="752476"/>
            <a:ext cx="8242478" cy="1567422"/>
          </a:xfrm>
          <a:prstGeom prst="rect">
            <a:avLst/>
          </a:prstGeom>
          <a:noFill/>
          <a:ln w="9525">
            <a:noFill/>
            <a:miter lim="800000"/>
            <a:headEnd/>
            <a:tailEnd/>
          </a:ln>
        </p:spPr>
      </p:pic>
      <p:pic>
        <p:nvPicPr>
          <p:cNvPr id="61443" name="Picture 3"/>
          <p:cNvPicPr>
            <a:picLocks noChangeAspect="1" noChangeArrowheads="1"/>
          </p:cNvPicPr>
          <p:nvPr/>
        </p:nvPicPr>
        <p:blipFill>
          <a:blip r:embed="rId3" cstate="print"/>
          <a:srcRect/>
          <a:stretch>
            <a:fillRect/>
          </a:stretch>
        </p:blipFill>
        <p:spPr bwMode="auto">
          <a:xfrm>
            <a:off x="605308" y="2441244"/>
            <a:ext cx="5791200" cy="4416755"/>
          </a:xfrm>
          <a:prstGeom prst="rect">
            <a:avLst/>
          </a:prstGeom>
          <a:noFill/>
          <a:ln w="9525">
            <a:noFill/>
            <a:miter lim="800000"/>
            <a:headEnd/>
            <a:tailEnd/>
          </a:ln>
        </p:spPr>
      </p:pic>
      <p:sp>
        <p:nvSpPr>
          <p:cNvPr id="7" name="TextBox 6"/>
          <p:cNvSpPr txBox="1"/>
          <p:nvPr/>
        </p:nvSpPr>
        <p:spPr>
          <a:xfrm>
            <a:off x="6477000" y="6019800"/>
            <a:ext cx="1295400" cy="400110"/>
          </a:xfrm>
          <a:prstGeom prst="rect">
            <a:avLst/>
          </a:prstGeom>
          <a:noFill/>
        </p:spPr>
        <p:txBody>
          <a:bodyPr wrap="square" rtlCol="0">
            <a:spAutoFit/>
          </a:bodyPr>
          <a:lstStyle/>
          <a:p>
            <a:r>
              <a:rPr lang="en-US" sz="2000" dirty="0" smtClean="0"/>
              <a:t>Fig. 6–32</a:t>
            </a:r>
          </a:p>
        </p:txBody>
      </p:sp>
      <p:pic>
        <p:nvPicPr>
          <p:cNvPr id="9421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67450" y="1443037"/>
            <a:ext cx="85725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6–14 (continued)</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6" name="Picture 5" descr="Ex 6-14(2).jpg"/>
          <p:cNvPicPr>
            <a:picLocks noChangeAspect="1"/>
          </p:cNvPicPr>
          <p:nvPr/>
        </p:nvPicPr>
        <p:blipFill>
          <a:blip r:embed="rId2" cstate="print"/>
          <a:stretch>
            <a:fillRect/>
          </a:stretch>
        </p:blipFill>
        <p:spPr>
          <a:xfrm>
            <a:off x="607065" y="914400"/>
            <a:ext cx="8271068" cy="4958366"/>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6–14 (continued)</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8" name="Picture 7" descr="Ex 6-14(3).jpg"/>
          <p:cNvPicPr>
            <a:picLocks noChangeAspect="1"/>
          </p:cNvPicPr>
          <p:nvPr/>
        </p:nvPicPr>
        <p:blipFill>
          <a:blip r:embed="rId3" cstate="print"/>
          <a:stretch>
            <a:fillRect/>
          </a:stretch>
        </p:blipFill>
        <p:spPr>
          <a:xfrm>
            <a:off x="609599" y="762000"/>
            <a:ext cx="8225307" cy="1706646"/>
          </a:xfrm>
          <a:prstGeom prst="rect">
            <a:avLst/>
          </a:prstGeom>
        </p:spPr>
      </p:pic>
      <p:pic>
        <p:nvPicPr>
          <p:cNvPr id="9" name="Picture 8" descr="Ex 6-14(4).jpg"/>
          <p:cNvPicPr>
            <a:picLocks noChangeAspect="1"/>
          </p:cNvPicPr>
          <p:nvPr/>
        </p:nvPicPr>
        <p:blipFill>
          <a:blip r:embed="rId4" cstate="print"/>
          <a:stretch>
            <a:fillRect/>
          </a:stretch>
        </p:blipFill>
        <p:spPr>
          <a:xfrm>
            <a:off x="609599" y="2590800"/>
            <a:ext cx="8225308" cy="2261724"/>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Varying Fluctuating Stresses</a:t>
            </a:r>
            <a:endParaRPr lang="en-US" dirty="0"/>
          </a:p>
        </p:txBody>
      </p:sp>
      <p:sp>
        <p:nvSpPr>
          <p:cNvPr id="3" name="Content Placeholder 2"/>
          <p:cNvSpPr>
            <a:spLocks noGrp="1"/>
          </p:cNvSpPr>
          <p:nvPr>
            <p:ph idx="1"/>
          </p:nvPr>
        </p:nvSpPr>
        <p:spPr/>
        <p:txBody>
          <a:bodyPr/>
          <a:lstStyle/>
          <a:p>
            <a:r>
              <a:rPr lang="en-US" dirty="0" smtClean="0"/>
              <a:t>Loading patterns may be complex</a:t>
            </a:r>
          </a:p>
          <a:p>
            <a:r>
              <a:rPr lang="en-US" dirty="0" smtClean="0"/>
              <a:t>Simplifications may be necessary</a:t>
            </a:r>
          </a:p>
          <a:p>
            <a:r>
              <a:rPr lang="en-US" dirty="0" smtClean="0"/>
              <a:t>Small fluctuations may be negligible compared to large cycles</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
        <p:nvSpPr>
          <p:cNvPr id="6" name="TextBox 5"/>
          <p:cNvSpPr txBox="1"/>
          <p:nvPr/>
        </p:nvSpPr>
        <p:spPr>
          <a:xfrm>
            <a:off x="4648200" y="6172200"/>
            <a:ext cx="1295400" cy="400110"/>
          </a:xfrm>
          <a:prstGeom prst="rect">
            <a:avLst/>
          </a:prstGeom>
          <a:noFill/>
        </p:spPr>
        <p:txBody>
          <a:bodyPr wrap="square" rtlCol="0">
            <a:spAutoFit/>
          </a:bodyPr>
          <a:lstStyle/>
          <a:p>
            <a:r>
              <a:rPr lang="en-US" sz="2000" dirty="0" smtClean="0"/>
              <a:t>Fig. 6–33</a:t>
            </a:r>
          </a:p>
        </p:txBody>
      </p:sp>
      <p:pic>
        <p:nvPicPr>
          <p:cNvPr id="7" name="Picture 6" descr="fig 6-33.jpg"/>
          <p:cNvPicPr>
            <a:picLocks noChangeAspect="1"/>
          </p:cNvPicPr>
          <p:nvPr/>
        </p:nvPicPr>
        <p:blipFill>
          <a:blip r:embed="rId2" cstate="print"/>
          <a:stretch>
            <a:fillRect/>
          </a:stretch>
        </p:blipFill>
        <p:spPr>
          <a:xfrm>
            <a:off x="4876799" y="1143000"/>
            <a:ext cx="3966697" cy="4648200"/>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Cumulative Fatigue Damage</a:t>
            </a:r>
            <a:endParaRPr lang="en-US" dirty="0"/>
          </a:p>
        </p:txBody>
      </p:sp>
      <p:sp>
        <p:nvSpPr>
          <p:cNvPr id="3" name="Content Placeholder 2"/>
          <p:cNvSpPr>
            <a:spLocks noGrp="1"/>
          </p:cNvSpPr>
          <p:nvPr>
            <p:ph idx="1"/>
          </p:nvPr>
        </p:nvSpPr>
        <p:spPr>
          <a:xfrm>
            <a:off x="381000" y="838200"/>
            <a:ext cx="8610600" cy="5638800"/>
          </a:xfrm>
        </p:spPr>
        <p:txBody>
          <a:bodyPr/>
          <a:lstStyle/>
          <a:p>
            <a:r>
              <a:rPr lang="en-US" dirty="0" smtClean="0"/>
              <a:t>A common situation is to load at </a:t>
            </a:r>
            <a:r>
              <a:rPr lang="en-US" i="1" dirty="0" smtClean="0">
                <a:latin typeface="Symbol" pitchFamily="18" charset="2"/>
              </a:rPr>
              <a:t>s</a:t>
            </a:r>
            <a:r>
              <a:rPr lang="en-US" baseline="-25000" dirty="0" smtClean="0"/>
              <a:t>1</a:t>
            </a:r>
            <a:r>
              <a:rPr lang="en-US" dirty="0" smtClean="0"/>
              <a:t> for </a:t>
            </a:r>
            <a:r>
              <a:rPr lang="en-US" i="1" dirty="0" smtClean="0"/>
              <a:t>n</a:t>
            </a:r>
            <a:r>
              <a:rPr lang="en-US" baseline="-25000" dirty="0" smtClean="0"/>
              <a:t>1</a:t>
            </a:r>
            <a:r>
              <a:rPr lang="en-US" dirty="0" smtClean="0"/>
              <a:t> cycles, then at </a:t>
            </a:r>
            <a:r>
              <a:rPr lang="en-US" i="1" dirty="0" smtClean="0">
                <a:latin typeface="Symbol" pitchFamily="18" charset="2"/>
              </a:rPr>
              <a:t>s</a:t>
            </a:r>
            <a:r>
              <a:rPr lang="en-US" baseline="-25000" dirty="0" smtClean="0"/>
              <a:t>2</a:t>
            </a:r>
            <a:r>
              <a:rPr lang="en-US" dirty="0" smtClean="0"/>
              <a:t> for </a:t>
            </a:r>
            <a:r>
              <a:rPr lang="en-US" i="1" dirty="0" smtClean="0"/>
              <a:t>n</a:t>
            </a:r>
            <a:r>
              <a:rPr lang="en-US" baseline="-25000" dirty="0" smtClean="0"/>
              <a:t>2</a:t>
            </a:r>
            <a:r>
              <a:rPr lang="en-US" dirty="0" smtClean="0"/>
              <a:t> cycles, etc.</a:t>
            </a:r>
          </a:p>
          <a:p>
            <a:r>
              <a:rPr lang="en-US" dirty="0" smtClean="0"/>
              <a:t>The cycles at each stress level contributes to the fatigue damage</a:t>
            </a:r>
          </a:p>
          <a:p>
            <a:r>
              <a:rPr lang="en-US" dirty="0" smtClean="0"/>
              <a:t>Accumulation of damage is represented by the </a:t>
            </a:r>
            <a:r>
              <a:rPr lang="en-US" i="1" dirty="0" err="1" smtClean="0"/>
              <a:t>Palmgren</a:t>
            </a:r>
            <a:r>
              <a:rPr lang="en-US" i="1" dirty="0" smtClean="0"/>
              <a:t>-Miner cycle-ratio summation rule,</a:t>
            </a:r>
            <a:r>
              <a:rPr lang="en-US" dirty="0" smtClean="0"/>
              <a:t> also known as </a:t>
            </a:r>
            <a:r>
              <a:rPr lang="en-US" i="1" dirty="0" smtClean="0"/>
              <a:t>Miner’s rule</a:t>
            </a:r>
          </a:p>
          <a:p>
            <a:endParaRPr lang="en-US" i="1" dirty="0" smtClean="0"/>
          </a:p>
          <a:p>
            <a:endParaRPr lang="en-US" i="1" dirty="0" smtClean="0"/>
          </a:p>
          <a:p>
            <a:pPr marL="401638" lvl="1" indent="-11113">
              <a:buNone/>
            </a:pPr>
            <a:r>
              <a:rPr lang="en-US" dirty="0" smtClean="0"/>
              <a:t>where </a:t>
            </a:r>
            <a:r>
              <a:rPr lang="en-US" i="1" dirty="0" err="1" smtClean="0"/>
              <a:t>n</a:t>
            </a:r>
            <a:r>
              <a:rPr lang="en-US" i="1" baseline="-25000" dirty="0" err="1" smtClean="0"/>
              <a:t>i</a:t>
            </a:r>
            <a:r>
              <a:rPr lang="en-US" i="1" dirty="0" smtClean="0"/>
              <a:t> </a:t>
            </a:r>
            <a:r>
              <a:rPr lang="en-US" dirty="0" smtClean="0"/>
              <a:t>is the number of cycles at stress level </a:t>
            </a:r>
            <a:r>
              <a:rPr lang="en-US" i="1" dirty="0" err="1" smtClean="0">
                <a:latin typeface="Symbol" pitchFamily="18" charset="2"/>
              </a:rPr>
              <a:t>s</a:t>
            </a:r>
            <a:r>
              <a:rPr lang="en-US" i="1" baseline="-25000" dirty="0" err="1" smtClean="0"/>
              <a:t>i</a:t>
            </a:r>
            <a:r>
              <a:rPr lang="en-US" dirty="0" smtClean="0"/>
              <a:t> and </a:t>
            </a:r>
            <a:r>
              <a:rPr lang="en-US" i="1" dirty="0" smtClean="0"/>
              <a:t>N</a:t>
            </a:r>
            <a:r>
              <a:rPr lang="en-US" i="1" baseline="-25000" dirty="0" smtClean="0"/>
              <a:t>i</a:t>
            </a:r>
            <a:r>
              <a:rPr lang="en-US" dirty="0" smtClean="0"/>
              <a:t> is the number of cycles to failure at stress level </a:t>
            </a:r>
            <a:r>
              <a:rPr lang="en-US" i="1" dirty="0" err="1" smtClean="0">
                <a:latin typeface="Symbol" pitchFamily="18" charset="2"/>
              </a:rPr>
              <a:t>s</a:t>
            </a:r>
            <a:r>
              <a:rPr lang="en-US" i="1" baseline="-25000" dirty="0" err="1" smtClean="0"/>
              <a:t>i</a:t>
            </a:r>
            <a:r>
              <a:rPr lang="en-US" dirty="0" smtClean="0"/>
              <a:t> </a:t>
            </a:r>
          </a:p>
          <a:p>
            <a:pPr marL="339725" indent="-282575"/>
            <a:r>
              <a:rPr lang="en-US" i="1" dirty="0" smtClean="0"/>
              <a:t>c </a:t>
            </a:r>
            <a:r>
              <a:rPr lang="en-US" dirty="0" smtClean="0"/>
              <a:t>is experimentally found to be in the range 0.7 &lt; </a:t>
            </a:r>
            <a:r>
              <a:rPr lang="en-US" i="1" dirty="0" smtClean="0"/>
              <a:t>c</a:t>
            </a:r>
            <a:r>
              <a:rPr lang="en-US" dirty="0" smtClean="0"/>
              <a:t> &lt; 2.2, with an average value near unity</a:t>
            </a:r>
          </a:p>
          <a:p>
            <a:pPr marL="339725" indent="-282575"/>
            <a:r>
              <a:rPr lang="en-US" dirty="0" smtClean="0"/>
              <a:t>Defining </a:t>
            </a:r>
            <a:r>
              <a:rPr lang="en-US" i="1" dirty="0" smtClean="0"/>
              <a:t>D</a:t>
            </a:r>
            <a:r>
              <a:rPr lang="en-US" dirty="0" smtClean="0"/>
              <a:t> as the accumulated damage,</a:t>
            </a:r>
          </a:p>
          <a:p>
            <a:pPr marL="401638" lvl="1" indent="-11113">
              <a:buNone/>
            </a:pP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870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24150" y="3043237"/>
            <a:ext cx="5848350" cy="77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704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43200" y="5867400"/>
            <a:ext cx="58293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Fatigue Fracture Examples</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sp>
        <p:nvSpPr>
          <p:cNvPr id="4" name="Text Placeholder 4"/>
          <p:cNvSpPr txBox="1">
            <a:spLocks/>
          </p:cNvSpPr>
          <p:nvPr/>
        </p:nvSpPr>
        <p:spPr>
          <a:xfrm>
            <a:off x="381000" y="685801"/>
            <a:ext cx="8763000" cy="838200"/>
          </a:xfrm>
          <a:prstGeom prst="rect">
            <a:avLst/>
          </a:prstGeom>
        </p:spPr>
        <p:txBody>
          <a:bodyPr/>
          <a:lstStyle/>
          <a:p>
            <a:pPr marL="365760" lvl="0" indent="-283464">
              <a:spcBef>
                <a:spcPts val="600"/>
              </a:spcBef>
              <a:buClr>
                <a:schemeClr val="accent1"/>
              </a:buClr>
              <a:buSzPct val="80000"/>
              <a:buFont typeface="Wingdings 2"/>
              <a:buChar cha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Aluminum</a:t>
            </a:r>
            <a:r>
              <a:rPr kumimoji="0" lang="en-US" sz="2400" b="0" i="0" u="none" strike="noStrike" kern="1200" cap="none" spc="0" normalizeH="0" noProof="0" dirty="0" smtClean="0">
                <a:ln>
                  <a:noFill/>
                </a:ln>
                <a:solidFill>
                  <a:schemeClr val="tx1"/>
                </a:solidFill>
                <a:effectLst/>
                <a:uLnTx/>
                <a:uFillTx/>
                <a:latin typeface="+mn-lt"/>
                <a:ea typeface="+mn-ea"/>
                <a:cs typeface="+mn-cs"/>
              </a:rPr>
              <a:t> allow landing-gear torque-arm assembly redesign to eliminate fatigue fracture at lubrication hole</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8" name="TextBox 7"/>
          <p:cNvSpPr txBox="1"/>
          <p:nvPr/>
        </p:nvSpPr>
        <p:spPr>
          <a:xfrm>
            <a:off x="4953000" y="6396335"/>
            <a:ext cx="1371600" cy="461665"/>
          </a:xfrm>
          <a:prstGeom prst="rect">
            <a:avLst/>
          </a:prstGeom>
          <a:noFill/>
        </p:spPr>
        <p:txBody>
          <a:bodyPr wrap="square" rtlCol="0">
            <a:spAutoFit/>
          </a:bodyPr>
          <a:lstStyle/>
          <a:p>
            <a:pPr lvl="0"/>
            <a:r>
              <a:rPr lang="en-US" sz="2400" dirty="0" smtClean="0"/>
              <a:t>Fig. 6–8</a:t>
            </a:r>
          </a:p>
        </p:txBody>
      </p:sp>
      <p:pic>
        <p:nvPicPr>
          <p:cNvPr id="5123" name="Picture 3"/>
          <p:cNvPicPr>
            <a:picLocks noChangeAspect="1" noChangeArrowheads="1"/>
          </p:cNvPicPr>
          <p:nvPr/>
        </p:nvPicPr>
        <p:blipFill>
          <a:blip r:embed="rId2" cstate="print"/>
          <a:srcRect/>
          <a:stretch>
            <a:fillRect/>
          </a:stretch>
        </p:blipFill>
        <p:spPr bwMode="auto">
          <a:xfrm>
            <a:off x="5638800" y="2133600"/>
            <a:ext cx="3505200" cy="4181475"/>
          </a:xfrm>
          <a:prstGeom prst="rect">
            <a:avLst/>
          </a:prstGeom>
          <a:noFill/>
          <a:ln w="9525">
            <a:noFill/>
            <a:miter lim="800000"/>
            <a:headEnd/>
            <a:tailEnd/>
          </a:ln>
        </p:spPr>
      </p:pic>
      <p:pic>
        <p:nvPicPr>
          <p:cNvPr id="9" name="Picture 8" descr="fig 6-8.jpg"/>
          <p:cNvPicPr>
            <a:picLocks noChangeAspect="1"/>
          </p:cNvPicPr>
          <p:nvPr/>
        </p:nvPicPr>
        <p:blipFill>
          <a:blip r:embed="rId3" cstate="print"/>
          <a:stretch>
            <a:fillRect/>
          </a:stretch>
        </p:blipFill>
        <p:spPr>
          <a:xfrm>
            <a:off x="914400" y="1752599"/>
            <a:ext cx="3657600" cy="4781397"/>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a:t>6–15</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sp>
        <p:nvSpPr>
          <p:cNvPr id="6" name="TextBox 5"/>
          <p:cNvSpPr txBox="1"/>
          <p:nvPr/>
        </p:nvSpPr>
        <p:spPr>
          <a:xfrm>
            <a:off x="3581400" y="6172200"/>
            <a:ext cx="1295400" cy="400110"/>
          </a:xfrm>
          <a:prstGeom prst="rect">
            <a:avLst/>
          </a:prstGeom>
          <a:noFill/>
        </p:spPr>
        <p:txBody>
          <a:bodyPr wrap="square" rtlCol="0">
            <a:spAutoFit/>
          </a:bodyPr>
          <a:lstStyle/>
          <a:p>
            <a:r>
              <a:rPr lang="en-US" sz="2000" dirty="0" smtClean="0"/>
              <a:t>Fig. 6–33</a:t>
            </a:r>
          </a:p>
        </p:txBody>
      </p:sp>
      <p:pic>
        <p:nvPicPr>
          <p:cNvPr id="7" name="Picture 6" descr="fig 6-33.jpg"/>
          <p:cNvPicPr>
            <a:picLocks noChangeAspect="1"/>
          </p:cNvPicPr>
          <p:nvPr/>
        </p:nvPicPr>
        <p:blipFill>
          <a:blip r:embed="rId2" cstate="print"/>
          <a:stretch>
            <a:fillRect/>
          </a:stretch>
        </p:blipFill>
        <p:spPr>
          <a:xfrm>
            <a:off x="1066800" y="2309330"/>
            <a:ext cx="3276600" cy="3839540"/>
          </a:xfrm>
          <a:prstGeom prst="rect">
            <a:avLst/>
          </a:prstGeom>
        </p:spPr>
      </p:pic>
      <p:pic>
        <p:nvPicPr>
          <p:cNvPr id="8" name="Picture 7" descr="Ex 6-15.jpg"/>
          <p:cNvPicPr>
            <a:picLocks noChangeAspect="1"/>
          </p:cNvPicPr>
          <p:nvPr/>
        </p:nvPicPr>
        <p:blipFill>
          <a:blip r:embed="rId3" cstate="print"/>
          <a:stretch>
            <a:fillRect/>
          </a:stretch>
        </p:blipFill>
        <p:spPr>
          <a:xfrm>
            <a:off x="685800" y="838200"/>
            <a:ext cx="8238654" cy="1066800"/>
          </a:xfrm>
          <a:prstGeom prst="rect">
            <a:avLst/>
          </a:prstGeom>
        </p:spPr>
      </p:pic>
      <p:graphicFrame>
        <p:nvGraphicFramePr>
          <p:cNvPr id="4" name="表格 3"/>
          <p:cNvGraphicFramePr>
            <a:graphicFrameLocks noGrp="1"/>
          </p:cNvGraphicFramePr>
          <p:nvPr>
            <p:extLst>
              <p:ext uri="{D42A27DB-BD31-4B8C-83A1-F6EECF244321}">
                <p14:modId xmlns:p14="http://schemas.microsoft.com/office/powerpoint/2010/main" val="1708552281"/>
              </p:ext>
            </p:extLst>
          </p:nvPr>
        </p:nvGraphicFramePr>
        <p:xfrm>
          <a:off x="4724400" y="3352800"/>
          <a:ext cx="3550920" cy="1747520"/>
        </p:xfrm>
        <a:graphic>
          <a:graphicData uri="http://schemas.openxmlformats.org/drawingml/2006/table">
            <a:tbl>
              <a:tblPr firstRow="1" bandRow="1">
                <a:tableStyleId>{5C22544A-7EE6-4342-B048-85BDC9FD1C3A}</a:tableStyleId>
              </a:tblPr>
              <a:tblGrid>
                <a:gridCol w="960120"/>
                <a:gridCol w="685800"/>
                <a:gridCol w="685800"/>
                <a:gridCol w="533400"/>
                <a:gridCol w="685800"/>
              </a:tblGrid>
              <a:tr h="370840">
                <a:tc>
                  <a:txBody>
                    <a:bodyPr/>
                    <a:lstStyle/>
                    <a:p>
                      <a:pPr algn="ctr"/>
                      <a:r>
                        <a:rPr lang="en-US" altLang="zh-TW" dirty="0" smtClean="0"/>
                        <a:t>Cycle number</a:t>
                      </a:r>
                      <a:endParaRPr lang="zh-TW" altLang="en-US" dirty="0"/>
                    </a:p>
                  </a:txBody>
                  <a:tcPr anchor="ctr"/>
                </a:tc>
                <a:tc>
                  <a:txBody>
                    <a:bodyPr/>
                    <a:lstStyle/>
                    <a:p>
                      <a:pPr algn="ctr"/>
                      <a:r>
                        <a:rPr lang="zh-TW" altLang="en-US" dirty="0" smtClean="0">
                          <a:sym typeface="Symbol" panose="05050102010706020507" pitchFamily="18" charset="2"/>
                        </a:rPr>
                        <a:t></a:t>
                      </a:r>
                      <a:r>
                        <a:rPr lang="en-US" altLang="zh-TW" baseline="-25000" dirty="0" smtClean="0">
                          <a:sym typeface="Symbol" panose="05050102010706020507" pitchFamily="18" charset="2"/>
                        </a:rPr>
                        <a:t>max</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smtClean="0">
                          <a:sym typeface="Symbol" panose="05050102010706020507" pitchFamily="18" charset="2"/>
                        </a:rPr>
                        <a:t></a:t>
                      </a:r>
                      <a:r>
                        <a:rPr lang="en-US" altLang="zh-TW" baseline="-25000" dirty="0" smtClean="0">
                          <a:sym typeface="Symbol" panose="05050102010706020507" pitchFamily="18" charset="2"/>
                        </a:rPr>
                        <a:t>min</a:t>
                      </a:r>
                      <a:endParaRPr lang="zh-TW" altLang="en-US" dirty="0" smtClean="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smtClean="0">
                          <a:sym typeface="Symbol" panose="05050102010706020507" pitchFamily="18" charset="2"/>
                        </a:rPr>
                        <a:t></a:t>
                      </a:r>
                      <a:r>
                        <a:rPr lang="en-US" altLang="zh-TW" baseline="-25000" dirty="0" smtClean="0">
                          <a:sym typeface="Symbol" panose="05050102010706020507" pitchFamily="18" charset="2"/>
                        </a:rPr>
                        <a:t>a</a:t>
                      </a:r>
                      <a:endParaRPr lang="zh-TW" altLang="en-US" dirty="0" smtClean="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smtClean="0">
                          <a:sym typeface="Symbol" panose="05050102010706020507" pitchFamily="18" charset="2"/>
                        </a:rPr>
                        <a:t></a:t>
                      </a:r>
                      <a:r>
                        <a:rPr lang="en-US" altLang="zh-TW" baseline="-25000" dirty="0" smtClean="0">
                          <a:sym typeface="Symbol" panose="05050102010706020507" pitchFamily="18" charset="2"/>
                        </a:rPr>
                        <a:t>m</a:t>
                      </a:r>
                      <a:endParaRPr lang="zh-TW" altLang="en-US" dirty="0" smtClean="0"/>
                    </a:p>
                  </a:txBody>
                  <a:tcPr anchor="ctr"/>
                </a:tc>
              </a:tr>
              <a:tr h="350520">
                <a:tc>
                  <a:txBody>
                    <a:bodyPr/>
                    <a:lstStyle/>
                    <a:p>
                      <a:pPr algn="ctr"/>
                      <a:r>
                        <a:rPr lang="en-US" altLang="zh-TW" dirty="0" smtClean="0"/>
                        <a:t>1</a:t>
                      </a:r>
                      <a:endParaRPr lang="zh-TW" altLang="en-US" dirty="0"/>
                    </a:p>
                  </a:txBody>
                  <a:tcPr anchor="ctr"/>
                </a:tc>
                <a:tc>
                  <a:txBody>
                    <a:bodyPr/>
                    <a:lstStyle/>
                    <a:p>
                      <a:pPr algn="ctr"/>
                      <a:r>
                        <a:rPr lang="en-US" altLang="zh-TW" dirty="0" smtClean="0"/>
                        <a:t>560</a:t>
                      </a:r>
                      <a:endParaRPr lang="zh-TW" altLang="en-US" dirty="0"/>
                    </a:p>
                  </a:txBody>
                  <a:tcPr anchor="ctr"/>
                </a:tc>
                <a:tc>
                  <a:txBody>
                    <a:bodyPr/>
                    <a:lstStyle/>
                    <a:p>
                      <a:pPr algn="ctr"/>
                      <a:r>
                        <a:rPr lang="en-US" altLang="zh-TW" dirty="0" smtClean="0"/>
                        <a:t>-420</a:t>
                      </a:r>
                      <a:endParaRPr lang="zh-TW" altLang="en-US" dirty="0"/>
                    </a:p>
                  </a:txBody>
                  <a:tcPr anchor="ctr"/>
                </a:tc>
                <a:tc>
                  <a:txBody>
                    <a:bodyPr/>
                    <a:lstStyle/>
                    <a:p>
                      <a:pPr algn="ctr"/>
                      <a:r>
                        <a:rPr lang="en-US" altLang="zh-TW" dirty="0" smtClean="0"/>
                        <a:t>490</a:t>
                      </a:r>
                      <a:endParaRPr lang="zh-TW" altLang="en-US" dirty="0"/>
                    </a:p>
                  </a:txBody>
                  <a:tcPr anchor="ctr"/>
                </a:tc>
                <a:tc>
                  <a:txBody>
                    <a:bodyPr/>
                    <a:lstStyle/>
                    <a:p>
                      <a:pPr algn="ctr"/>
                      <a:r>
                        <a:rPr lang="en-US" altLang="zh-TW" dirty="0" smtClean="0"/>
                        <a:t>70</a:t>
                      </a:r>
                      <a:endParaRPr lang="zh-TW" altLang="en-US" dirty="0"/>
                    </a:p>
                  </a:txBody>
                  <a:tcPr anchor="ctr"/>
                </a:tc>
              </a:tr>
              <a:tr h="370840">
                <a:tc>
                  <a:txBody>
                    <a:bodyPr/>
                    <a:lstStyle/>
                    <a:p>
                      <a:pPr algn="ctr"/>
                      <a:r>
                        <a:rPr lang="en-US" altLang="zh-TW" dirty="0" smtClean="0"/>
                        <a:t>2</a:t>
                      </a:r>
                      <a:endParaRPr lang="zh-TW" altLang="en-US" dirty="0"/>
                    </a:p>
                  </a:txBody>
                  <a:tcPr anchor="ctr"/>
                </a:tc>
                <a:tc>
                  <a:txBody>
                    <a:bodyPr/>
                    <a:lstStyle/>
                    <a:p>
                      <a:pPr algn="ctr"/>
                      <a:r>
                        <a:rPr lang="en-US" altLang="zh-TW" dirty="0" smtClean="0"/>
                        <a:t>420</a:t>
                      </a:r>
                      <a:endParaRPr lang="zh-TW" altLang="en-US" dirty="0"/>
                    </a:p>
                  </a:txBody>
                  <a:tcPr anchor="ctr"/>
                </a:tc>
                <a:tc>
                  <a:txBody>
                    <a:bodyPr/>
                    <a:lstStyle/>
                    <a:p>
                      <a:pPr algn="ctr"/>
                      <a:r>
                        <a:rPr lang="en-US" altLang="zh-TW" dirty="0" smtClean="0"/>
                        <a:t>280</a:t>
                      </a:r>
                      <a:endParaRPr lang="zh-TW" altLang="en-US" dirty="0"/>
                    </a:p>
                  </a:txBody>
                  <a:tcPr anchor="ctr"/>
                </a:tc>
                <a:tc>
                  <a:txBody>
                    <a:bodyPr/>
                    <a:lstStyle/>
                    <a:p>
                      <a:pPr algn="ctr"/>
                      <a:r>
                        <a:rPr lang="en-US" altLang="zh-TW" dirty="0" smtClean="0"/>
                        <a:t>70</a:t>
                      </a:r>
                      <a:endParaRPr lang="zh-TW" altLang="en-US" dirty="0"/>
                    </a:p>
                  </a:txBody>
                  <a:tcPr anchor="ctr"/>
                </a:tc>
                <a:tc>
                  <a:txBody>
                    <a:bodyPr/>
                    <a:lstStyle/>
                    <a:p>
                      <a:pPr algn="ctr"/>
                      <a:r>
                        <a:rPr lang="en-US" altLang="zh-TW" dirty="0" smtClean="0"/>
                        <a:t>350</a:t>
                      </a:r>
                      <a:endParaRPr lang="zh-TW" altLang="en-US" dirty="0"/>
                    </a:p>
                  </a:txBody>
                  <a:tcPr anchor="ctr"/>
                </a:tc>
              </a:tr>
              <a:tr h="370840">
                <a:tc>
                  <a:txBody>
                    <a:bodyPr/>
                    <a:lstStyle/>
                    <a:p>
                      <a:pPr algn="ctr"/>
                      <a:r>
                        <a:rPr lang="en-US" altLang="zh-TW" dirty="0" smtClean="0"/>
                        <a:t>3</a:t>
                      </a:r>
                      <a:endParaRPr lang="zh-TW" altLang="en-US" dirty="0"/>
                    </a:p>
                  </a:txBody>
                  <a:tcPr anchor="ctr"/>
                </a:tc>
                <a:tc>
                  <a:txBody>
                    <a:bodyPr/>
                    <a:lstStyle/>
                    <a:p>
                      <a:pPr algn="ctr"/>
                      <a:r>
                        <a:rPr lang="en-US" altLang="zh-TW" dirty="0" smtClean="0"/>
                        <a:t>-140</a:t>
                      </a:r>
                      <a:endParaRPr lang="zh-TW" altLang="en-US" dirty="0"/>
                    </a:p>
                  </a:txBody>
                  <a:tcPr anchor="ctr"/>
                </a:tc>
                <a:tc>
                  <a:txBody>
                    <a:bodyPr/>
                    <a:lstStyle/>
                    <a:p>
                      <a:pPr algn="ctr"/>
                      <a:r>
                        <a:rPr lang="en-US" altLang="zh-TW" dirty="0" smtClean="0"/>
                        <a:t>-420</a:t>
                      </a:r>
                      <a:endParaRPr lang="zh-TW" altLang="en-US" dirty="0"/>
                    </a:p>
                  </a:txBody>
                  <a:tcPr anchor="ctr"/>
                </a:tc>
                <a:tc>
                  <a:txBody>
                    <a:bodyPr/>
                    <a:lstStyle/>
                    <a:p>
                      <a:pPr algn="ctr"/>
                      <a:r>
                        <a:rPr lang="en-US" altLang="zh-TW" dirty="0" smtClean="0"/>
                        <a:t>70</a:t>
                      </a:r>
                      <a:endParaRPr lang="zh-TW" altLang="en-US" dirty="0"/>
                    </a:p>
                  </a:txBody>
                  <a:tcPr anchor="ctr"/>
                </a:tc>
                <a:tc>
                  <a:txBody>
                    <a:bodyPr/>
                    <a:lstStyle/>
                    <a:p>
                      <a:pPr algn="ctr"/>
                      <a:r>
                        <a:rPr lang="en-US" altLang="zh-TW" dirty="0" smtClean="0"/>
                        <a:t>-210</a:t>
                      </a:r>
                      <a:endParaRPr lang="zh-TW" altLang="en-US" dirty="0"/>
                    </a:p>
                  </a:txBody>
                  <a:tcPr anchor="ctr"/>
                </a:tc>
              </a:tr>
            </a:tbl>
          </a:graphicData>
        </a:graphic>
      </p:graphicFrame>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6–15 (continued)</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5" name="Picture 4" descr="Ex 6-15(1).jpg"/>
          <p:cNvPicPr>
            <a:picLocks noChangeAspect="1"/>
          </p:cNvPicPr>
          <p:nvPr/>
        </p:nvPicPr>
        <p:blipFill>
          <a:blip r:embed="rId2" cstate="print"/>
          <a:stretch>
            <a:fillRect/>
          </a:stretch>
        </p:blipFill>
        <p:spPr>
          <a:xfrm>
            <a:off x="609600" y="838199"/>
            <a:ext cx="8229600" cy="5038339"/>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6–15 (continued)</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5" name="Picture 4" descr="Ex 6-15(2).jpg"/>
          <p:cNvPicPr>
            <a:picLocks noChangeAspect="1"/>
          </p:cNvPicPr>
          <p:nvPr/>
        </p:nvPicPr>
        <p:blipFill>
          <a:blip r:embed="rId2" cstate="print"/>
          <a:stretch>
            <a:fillRect/>
          </a:stretch>
        </p:blipFill>
        <p:spPr>
          <a:xfrm>
            <a:off x="609600" y="871469"/>
            <a:ext cx="8153399" cy="5228413"/>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6–15 (continued)</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6" name="Picture 5" descr="Ex 6-15(3).jpg"/>
          <p:cNvPicPr>
            <a:picLocks noChangeAspect="1"/>
          </p:cNvPicPr>
          <p:nvPr/>
        </p:nvPicPr>
        <p:blipFill>
          <a:blip r:embed="rId2" cstate="print"/>
          <a:stretch>
            <a:fillRect/>
          </a:stretch>
        </p:blipFill>
        <p:spPr>
          <a:xfrm>
            <a:off x="609600" y="914400"/>
            <a:ext cx="8234559" cy="3787608"/>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 of Miner’s Rule</a:t>
            </a:r>
            <a:endParaRPr lang="en-US" dirty="0"/>
          </a:p>
        </p:txBody>
      </p:sp>
      <p:sp>
        <p:nvSpPr>
          <p:cNvPr id="3" name="Content Placeholder 2"/>
          <p:cNvSpPr>
            <a:spLocks noGrp="1"/>
          </p:cNvSpPr>
          <p:nvPr>
            <p:ph idx="1"/>
          </p:nvPr>
        </p:nvSpPr>
        <p:spPr>
          <a:xfrm>
            <a:off x="381000" y="685800"/>
            <a:ext cx="8458200" cy="1600200"/>
          </a:xfrm>
        </p:spPr>
        <p:txBody>
          <a:bodyPr>
            <a:normAutofit lnSpcReduction="10000"/>
          </a:bodyPr>
          <a:lstStyle/>
          <a:p>
            <a:r>
              <a:rPr lang="en-US" dirty="0" smtClean="0"/>
              <a:t>Figure 6–34 illustrates effect of Miner’s rule on endurance limit and fatigue failure line.</a:t>
            </a:r>
          </a:p>
          <a:p>
            <a:r>
              <a:rPr lang="en-US" dirty="0" smtClean="0"/>
              <a:t>Note that the damaged material line is predicted to be parallel to original material line.</a:t>
            </a:r>
            <a:endParaRPr lang="en-US" dirty="0"/>
          </a:p>
        </p:txBody>
      </p:sp>
      <p:sp>
        <p:nvSpPr>
          <p:cNvPr id="4" name="Footer Placeholder 3"/>
          <p:cNvSpPr>
            <a:spLocks noGrp="1"/>
          </p:cNvSpPr>
          <p:nvPr>
            <p:ph type="ftr" sz="quarter" idx="11"/>
          </p:nvPr>
        </p:nvSpPr>
        <p:spPr/>
        <p:txBody>
          <a:bodyPr/>
          <a:lstStyle/>
          <a:p>
            <a:r>
              <a:rPr lang="en-US" dirty="0" err="1" smtClean="0"/>
              <a:t>Shigley’s</a:t>
            </a:r>
            <a:r>
              <a:rPr lang="en-US" dirty="0" smtClean="0"/>
              <a:t> Mechanical Engineering Design</a:t>
            </a:r>
            <a:endParaRPr lang="en-US" dirty="0"/>
          </a:p>
        </p:txBody>
      </p:sp>
      <p:sp>
        <p:nvSpPr>
          <p:cNvPr id="6" name="TextBox 5"/>
          <p:cNvSpPr txBox="1"/>
          <p:nvPr/>
        </p:nvSpPr>
        <p:spPr>
          <a:xfrm>
            <a:off x="914400" y="6248400"/>
            <a:ext cx="1295400" cy="400110"/>
          </a:xfrm>
          <a:prstGeom prst="rect">
            <a:avLst/>
          </a:prstGeom>
          <a:noFill/>
        </p:spPr>
        <p:txBody>
          <a:bodyPr wrap="square" rtlCol="0">
            <a:spAutoFit/>
          </a:bodyPr>
          <a:lstStyle/>
          <a:p>
            <a:r>
              <a:rPr lang="en-US" sz="2000" dirty="0" smtClean="0"/>
              <a:t>Fig. 6–34</a:t>
            </a:r>
          </a:p>
        </p:txBody>
      </p:sp>
      <p:pic>
        <p:nvPicPr>
          <p:cNvPr id="7" name="Picture 6" descr="fig 6-34.jpg"/>
          <p:cNvPicPr>
            <a:picLocks noChangeAspect="1"/>
          </p:cNvPicPr>
          <p:nvPr/>
        </p:nvPicPr>
        <p:blipFill>
          <a:blip r:embed="rId2" cstate="print"/>
          <a:stretch>
            <a:fillRect/>
          </a:stretch>
        </p:blipFill>
        <p:spPr>
          <a:xfrm>
            <a:off x="2133600" y="2209800"/>
            <a:ext cx="6248400" cy="4253718"/>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Weaknesses of Miner’s Rule</a:t>
            </a:r>
            <a:endParaRPr lang="en-US" dirty="0"/>
          </a:p>
        </p:txBody>
      </p:sp>
      <p:sp>
        <p:nvSpPr>
          <p:cNvPr id="3" name="Content Placeholder 2"/>
          <p:cNvSpPr>
            <a:spLocks noGrp="1"/>
          </p:cNvSpPr>
          <p:nvPr>
            <p:ph idx="1"/>
          </p:nvPr>
        </p:nvSpPr>
        <p:spPr>
          <a:xfrm>
            <a:off x="381000" y="838200"/>
            <a:ext cx="8610600" cy="5791200"/>
          </a:xfrm>
        </p:spPr>
        <p:txBody>
          <a:bodyPr/>
          <a:lstStyle/>
          <a:p>
            <a:r>
              <a:rPr lang="en-US" dirty="0" smtClean="0"/>
              <a:t>Miner’s rule fails to agree with experimental results in two ways</a:t>
            </a:r>
          </a:p>
          <a:p>
            <a:pPr lvl="1"/>
            <a:r>
              <a:rPr lang="en-US" dirty="0" smtClean="0"/>
              <a:t>It predicts the static strength </a:t>
            </a:r>
            <a:r>
              <a:rPr lang="en-US" i="1" dirty="0" err="1" smtClean="0"/>
              <a:t>S</a:t>
            </a:r>
            <a:r>
              <a:rPr lang="en-US" i="1" baseline="-25000" dirty="0" err="1" smtClean="0"/>
              <a:t>ut</a:t>
            </a:r>
            <a:r>
              <a:rPr lang="en-US" dirty="0" smtClean="0"/>
              <a:t> is damaged.</a:t>
            </a:r>
          </a:p>
          <a:p>
            <a:pPr lvl="1"/>
            <a:r>
              <a:rPr lang="en-US" dirty="0" smtClean="0"/>
              <a:t>It does not account for the order in which the stresses are applied</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Manson’s Method</a:t>
            </a:r>
            <a:endParaRPr lang="en-US" dirty="0"/>
          </a:p>
        </p:txBody>
      </p:sp>
      <p:sp>
        <p:nvSpPr>
          <p:cNvPr id="3" name="Content Placeholder 2"/>
          <p:cNvSpPr>
            <a:spLocks noGrp="1"/>
          </p:cNvSpPr>
          <p:nvPr>
            <p:ph idx="1"/>
          </p:nvPr>
        </p:nvSpPr>
        <p:spPr>
          <a:xfrm>
            <a:off x="381000" y="704850"/>
            <a:ext cx="8534400" cy="5638800"/>
          </a:xfrm>
        </p:spPr>
        <p:txBody>
          <a:bodyPr/>
          <a:lstStyle/>
          <a:p>
            <a:r>
              <a:rPr lang="en-US" dirty="0" smtClean="0"/>
              <a:t>Manson’s method overcomes deficiencies of Miner’s rule.</a:t>
            </a:r>
          </a:p>
          <a:p>
            <a:r>
              <a:rPr lang="en-US" dirty="0" smtClean="0"/>
              <a:t>It assumes all fatigue lines on the </a:t>
            </a:r>
            <a:r>
              <a:rPr lang="en-US" i="1" dirty="0" smtClean="0"/>
              <a:t>S-N</a:t>
            </a:r>
            <a:r>
              <a:rPr lang="en-US" dirty="0" smtClean="0"/>
              <a:t> diagram converge to a common point at 0.9</a:t>
            </a:r>
            <a:r>
              <a:rPr lang="en-US" i="1" dirty="0" smtClean="0"/>
              <a:t>S</a:t>
            </a:r>
            <a:r>
              <a:rPr lang="en-US" i="1" baseline="-25000" dirty="0" smtClean="0"/>
              <a:t>ut</a:t>
            </a:r>
            <a:r>
              <a:rPr lang="en-US" dirty="0" smtClean="0"/>
              <a:t> at 10</a:t>
            </a:r>
            <a:r>
              <a:rPr lang="en-US" baseline="30000" dirty="0" smtClean="0"/>
              <a:t>3</a:t>
            </a:r>
            <a:r>
              <a:rPr lang="en-US" dirty="0" smtClean="0"/>
              <a:t> cycles.</a:t>
            </a:r>
          </a:p>
          <a:p>
            <a:r>
              <a:rPr lang="en-US" dirty="0" smtClean="0"/>
              <a:t>It requires each line to be constructed in the same historical order in which the stresses occur.</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
        <p:nvSpPr>
          <p:cNvPr id="6" name="TextBox 5"/>
          <p:cNvSpPr txBox="1"/>
          <p:nvPr/>
        </p:nvSpPr>
        <p:spPr>
          <a:xfrm>
            <a:off x="533400" y="5334000"/>
            <a:ext cx="1295400" cy="400110"/>
          </a:xfrm>
          <a:prstGeom prst="rect">
            <a:avLst/>
          </a:prstGeom>
          <a:noFill/>
        </p:spPr>
        <p:txBody>
          <a:bodyPr wrap="square" rtlCol="0">
            <a:spAutoFit/>
          </a:bodyPr>
          <a:lstStyle/>
          <a:p>
            <a:r>
              <a:rPr lang="en-US" sz="2000" dirty="0" smtClean="0"/>
              <a:t>Fig. 6–35</a:t>
            </a:r>
          </a:p>
        </p:txBody>
      </p:sp>
      <p:pic>
        <p:nvPicPr>
          <p:cNvPr id="7" name="Picture 6" descr="fig 6-35.jpg"/>
          <p:cNvPicPr>
            <a:picLocks noChangeAspect="1"/>
          </p:cNvPicPr>
          <p:nvPr/>
        </p:nvPicPr>
        <p:blipFill>
          <a:blip r:embed="rId2" cstate="print"/>
          <a:stretch>
            <a:fillRect/>
          </a:stretch>
        </p:blipFill>
        <p:spPr>
          <a:xfrm>
            <a:off x="2438400" y="2743200"/>
            <a:ext cx="5515100" cy="3733800"/>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Surface Fatigue Strength</a:t>
            </a:r>
            <a:endParaRPr lang="en-US" dirty="0"/>
          </a:p>
        </p:txBody>
      </p:sp>
      <p:sp>
        <p:nvSpPr>
          <p:cNvPr id="3" name="Content Placeholder 2"/>
          <p:cNvSpPr>
            <a:spLocks noGrp="1"/>
          </p:cNvSpPr>
          <p:nvPr>
            <p:ph idx="1"/>
          </p:nvPr>
        </p:nvSpPr>
        <p:spPr>
          <a:xfrm>
            <a:off x="381000" y="838200"/>
            <a:ext cx="8763000" cy="5562600"/>
          </a:xfrm>
        </p:spPr>
        <p:txBody>
          <a:bodyPr/>
          <a:lstStyle/>
          <a:p>
            <a:r>
              <a:rPr lang="en-US" dirty="0" smtClean="0"/>
              <a:t>When two surfaces roll or roll and slide against one another, a pitting failure may occur after a certain number of cycles.</a:t>
            </a:r>
          </a:p>
          <a:p>
            <a:r>
              <a:rPr lang="en-US" dirty="0" smtClean="0"/>
              <a:t>The surface fatigue mechanism is complex and not definitively understood.</a:t>
            </a:r>
          </a:p>
          <a:p>
            <a:r>
              <a:rPr lang="en-US" dirty="0" smtClean="0"/>
              <a:t>Factors include Hertz stresses, number of cycles, surface finish, hardness, lubrication, and temperature</a:t>
            </a:r>
          </a:p>
          <a:p>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Surface Fatigue Strength</a:t>
            </a:r>
            <a:endParaRPr lang="en-US" dirty="0"/>
          </a:p>
        </p:txBody>
      </p:sp>
      <p:sp>
        <p:nvSpPr>
          <p:cNvPr id="3" name="Content Placeholder 2"/>
          <p:cNvSpPr>
            <a:spLocks noGrp="1"/>
          </p:cNvSpPr>
          <p:nvPr>
            <p:ph idx="1"/>
          </p:nvPr>
        </p:nvSpPr>
        <p:spPr>
          <a:xfrm>
            <a:off x="381000" y="714374"/>
            <a:ext cx="8763000" cy="6143625"/>
          </a:xfrm>
        </p:spPr>
        <p:txBody>
          <a:bodyPr/>
          <a:lstStyle/>
          <a:p>
            <a:r>
              <a:rPr lang="en-US" dirty="0" smtClean="0"/>
              <a:t>From </a:t>
            </a:r>
            <a:r>
              <a:rPr lang="en-US" dirty="0" err="1" smtClean="0"/>
              <a:t>Eqs</a:t>
            </a:r>
            <a:r>
              <a:rPr lang="en-US" dirty="0" smtClean="0"/>
              <a:t>. (3–73) and (3–74), the pressure in contacting cylinders,</a:t>
            </a:r>
          </a:p>
          <a:p>
            <a:endParaRPr lang="en-US" dirty="0" smtClean="0"/>
          </a:p>
          <a:p>
            <a:endParaRPr lang="en-US" dirty="0" smtClean="0"/>
          </a:p>
          <a:p>
            <a:endParaRPr lang="en-US" dirty="0" smtClean="0"/>
          </a:p>
          <a:p>
            <a:endParaRPr lang="en-US" dirty="0" smtClean="0"/>
          </a:p>
          <a:p>
            <a:r>
              <a:rPr lang="en-US" dirty="0" smtClean="0"/>
              <a:t>Converting to radius </a:t>
            </a:r>
            <a:r>
              <a:rPr lang="en-US" i="1" dirty="0" smtClean="0"/>
              <a:t>r</a:t>
            </a:r>
            <a:r>
              <a:rPr lang="en-US" dirty="0" smtClean="0"/>
              <a:t> and width </a:t>
            </a:r>
            <a:r>
              <a:rPr lang="en-US" i="1" dirty="0" smtClean="0"/>
              <a:t>w </a:t>
            </a:r>
            <a:r>
              <a:rPr lang="en-US" dirty="0" smtClean="0"/>
              <a:t>instead of length </a:t>
            </a:r>
            <a:r>
              <a:rPr lang="en-US" i="1" dirty="0" smtClean="0"/>
              <a:t>l,</a:t>
            </a:r>
          </a:p>
          <a:p>
            <a:endParaRPr lang="en-US" i="1" dirty="0" smtClean="0"/>
          </a:p>
          <a:p>
            <a:endParaRPr lang="en-US" i="1" dirty="0" smtClean="0"/>
          </a:p>
          <a:p>
            <a:endParaRPr lang="en-US" i="1" dirty="0" smtClean="0"/>
          </a:p>
          <a:p>
            <a:endParaRPr lang="en-US" i="1" dirty="0" smtClean="0"/>
          </a:p>
          <a:p>
            <a:r>
              <a:rPr lang="en-US" dirty="0" smtClean="0"/>
              <a:t>Define </a:t>
            </a:r>
            <a:r>
              <a:rPr lang="en-US" i="1" dirty="0" err="1" smtClean="0"/>
              <a:t>p</a:t>
            </a:r>
            <a:r>
              <a:rPr lang="en-US" baseline="-25000" dirty="0" err="1" smtClean="0"/>
              <a:t>max</a:t>
            </a:r>
            <a:r>
              <a:rPr lang="en-US" dirty="0" smtClean="0"/>
              <a:t> as </a:t>
            </a:r>
            <a:r>
              <a:rPr lang="en-US" i="1" dirty="0" smtClean="0"/>
              <a:t>surface endurance strength </a:t>
            </a:r>
            <a:r>
              <a:rPr lang="en-US" dirty="0" smtClean="0"/>
              <a:t>(also called contact strength, contact fatigue strength, or </a:t>
            </a:r>
            <a:r>
              <a:rPr lang="en-US" dirty="0" err="1" smtClean="0"/>
              <a:t>Hertzian</a:t>
            </a:r>
            <a:r>
              <a:rPr lang="en-US" dirty="0" smtClean="0"/>
              <a:t> endurance strength)</a:t>
            </a:r>
          </a:p>
          <a:p>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4"/>
          <p:cNvPicPr>
            <a:picLocks noChangeAspect="1" noChangeArrowheads="1"/>
          </p:cNvPicPr>
          <p:nvPr/>
        </p:nvPicPr>
        <p:blipFill>
          <a:blip r:embed="rId2" cstate="print"/>
          <a:srcRect/>
          <a:stretch>
            <a:fillRect/>
          </a:stretch>
        </p:blipFill>
        <p:spPr>
          <a:xfrm>
            <a:off x="1676400" y="1219200"/>
            <a:ext cx="6781800" cy="909622"/>
          </a:xfrm>
          <a:prstGeom prst="rect">
            <a:avLst/>
          </a:prstGeom>
          <a:noFill/>
          <a:ln/>
        </p:spPr>
      </p:pic>
      <p:pic>
        <p:nvPicPr>
          <p:cNvPr id="6" name="Picture 5"/>
          <p:cNvPicPr>
            <a:picLocks noChangeAspect="1" noChangeArrowheads="1"/>
          </p:cNvPicPr>
          <p:nvPr/>
        </p:nvPicPr>
        <p:blipFill>
          <a:blip r:embed="rId3" cstate="print"/>
          <a:srcRect/>
          <a:stretch>
            <a:fillRect/>
          </a:stretch>
        </p:blipFill>
        <p:spPr bwMode="auto">
          <a:xfrm>
            <a:off x="1371600" y="2286000"/>
            <a:ext cx="7086600" cy="612627"/>
          </a:xfrm>
          <a:prstGeom prst="rect">
            <a:avLst/>
          </a:prstGeom>
          <a:noFill/>
          <a:ln w="9525">
            <a:noFill/>
            <a:miter lim="800000"/>
            <a:headEnd/>
            <a:tailEnd/>
          </a:ln>
          <a:effectLst/>
        </p:spPr>
      </p:pic>
      <p:pic>
        <p:nvPicPr>
          <p:cNvPr id="7" name="Picture 6"/>
          <p:cNvPicPr>
            <a:picLocks noChangeAspect="1" noChangeArrowheads="1"/>
          </p:cNvPicPr>
          <p:nvPr/>
        </p:nvPicPr>
        <p:blipFill>
          <a:blip r:embed="rId4" cstate="print"/>
          <a:srcRect/>
          <a:stretch>
            <a:fillRect/>
          </a:stretch>
        </p:blipFill>
        <p:spPr bwMode="auto">
          <a:xfrm>
            <a:off x="1295400" y="3505200"/>
            <a:ext cx="7239000" cy="725061"/>
          </a:xfrm>
          <a:prstGeom prst="rect">
            <a:avLst/>
          </a:prstGeom>
          <a:noFill/>
          <a:ln w="9525">
            <a:noFill/>
            <a:miter lim="800000"/>
            <a:headEnd/>
            <a:tailEnd/>
          </a:ln>
          <a:effectLst/>
        </p:spPr>
      </p:pic>
      <p:pic>
        <p:nvPicPr>
          <p:cNvPr id="8" name="Picture 7"/>
          <p:cNvPicPr>
            <a:picLocks noChangeAspect="1" noChangeArrowheads="1"/>
          </p:cNvPicPr>
          <p:nvPr/>
        </p:nvPicPr>
        <p:blipFill>
          <a:blip r:embed="rId5" cstate="print"/>
          <a:srcRect/>
          <a:stretch>
            <a:fillRect/>
          </a:stretch>
        </p:blipFill>
        <p:spPr bwMode="auto">
          <a:xfrm>
            <a:off x="2743200" y="4419600"/>
            <a:ext cx="5791200" cy="797152"/>
          </a:xfrm>
          <a:prstGeom prst="rect">
            <a:avLst/>
          </a:prstGeom>
          <a:noFill/>
          <a:ln w="9525">
            <a:noFill/>
            <a:miter lim="800000"/>
            <a:headEnd/>
            <a:tailEnd/>
          </a:ln>
          <a:effectLst/>
        </p:spPr>
      </p:pic>
      <p:pic>
        <p:nvPicPr>
          <p:cNvPr id="9" name="Picture 4"/>
          <p:cNvPicPr>
            <a:picLocks noChangeAspect="1" noChangeArrowheads="1"/>
          </p:cNvPicPr>
          <p:nvPr/>
        </p:nvPicPr>
        <p:blipFill>
          <a:blip r:embed="rId6" cstate="print"/>
          <a:srcRect/>
          <a:stretch>
            <a:fillRect/>
          </a:stretch>
        </p:blipFill>
        <p:spPr bwMode="auto">
          <a:xfrm>
            <a:off x="2895600" y="5966096"/>
            <a:ext cx="5638800" cy="663304"/>
          </a:xfrm>
          <a:prstGeom prst="rect">
            <a:avLst/>
          </a:prstGeom>
          <a:noFill/>
          <a:ln w="9525">
            <a:noFill/>
            <a:miter lim="800000"/>
            <a:headEnd/>
            <a:tailEnd/>
          </a:ln>
          <a:effectLst/>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Surface Fatigue Strength</a:t>
            </a:r>
            <a:endParaRPr lang="en-US" dirty="0"/>
          </a:p>
        </p:txBody>
      </p:sp>
      <p:sp>
        <p:nvSpPr>
          <p:cNvPr id="3" name="Content Placeholder 2"/>
          <p:cNvSpPr>
            <a:spLocks noGrp="1"/>
          </p:cNvSpPr>
          <p:nvPr>
            <p:ph idx="1"/>
          </p:nvPr>
        </p:nvSpPr>
        <p:spPr>
          <a:xfrm>
            <a:off x="381000" y="762000"/>
            <a:ext cx="8534400" cy="5715000"/>
          </a:xfrm>
        </p:spPr>
        <p:txBody>
          <a:bodyPr/>
          <a:lstStyle/>
          <a:p>
            <a:r>
              <a:rPr lang="en-US" dirty="0" smtClean="0"/>
              <a:t>Combining </a:t>
            </a:r>
            <a:r>
              <a:rPr lang="en-US" dirty="0" err="1" smtClean="0"/>
              <a:t>Eqs</a:t>
            </a:r>
            <a:r>
              <a:rPr lang="en-US" dirty="0" smtClean="0"/>
              <a:t>. (6–61) and (6–63),</a:t>
            </a:r>
          </a:p>
          <a:p>
            <a:endParaRPr lang="en-US" dirty="0" smtClean="0"/>
          </a:p>
          <a:p>
            <a:endParaRPr lang="en-US" dirty="0" smtClean="0"/>
          </a:p>
          <a:p>
            <a:r>
              <a:rPr lang="en-US" i="1" dirty="0" smtClean="0"/>
              <a:t>K</a:t>
            </a:r>
            <a:r>
              <a:rPr lang="en-US" baseline="-25000" dirty="0" smtClean="0"/>
              <a:t>1</a:t>
            </a:r>
            <a:r>
              <a:rPr lang="en-US" dirty="0" smtClean="0"/>
              <a:t> is known as </a:t>
            </a:r>
            <a:r>
              <a:rPr lang="en-US" i="1" dirty="0" smtClean="0"/>
              <a:t>Buckingham’s load-stress factor</a:t>
            </a:r>
            <a:r>
              <a:rPr lang="en-US" dirty="0" smtClean="0"/>
              <a:t>, or </a:t>
            </a:r>
            <a:r>
              <a:rPr lang="en-US" i="1" dirty="0" smtClean="0"/>
              <a:t>wear factor</a:t>
            </a:r>
          </a:p>
          <a:p>
            <a:r>
              <a:rPr lang="en-US" dirty="0" smtClean="0"/>
              <a:t>In gear studies, a similar factor is used,</a:t>
            </a:r>
          </a:p>
          <a:p>
            <a:endParaRPr lang="en-US" dirty="0" smtClean="0"/>
          </a:p>
          <a:p>
            <a:endParaRPr lang="en-US" dirty="0" smtClean="0"/>
          </a:p>
          <a:p>
            <a:r>
              <a:rPr lang="en-US" dirty="0" smtClean="0"/>
              <a:t>From Eq. (6–64), with material property terms incorporated into an elastic coefficient </a:t>
            </a:r>
            <a:r>
              <a:rPr lang="en-US" i="1" dirty="0" smtClean="0"/>
              <a:t>C</a:t>
            </a:r>
            <a:r>
              <a:rPr lang="en-US" i="1" baseline="-25000" dirty="0" smtClean="0"/>
              <a:t>P</a:t>
            </a:r>
            <a:endParaRPr lang="en-US" baseline="-25000" dirty="0" smtClean="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901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219200"/>
            <a:ext cx="7953375" cy="80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011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00250" y="2971800"/>
            <a:ext cx="676275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011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09775" y="4648200"/>
            <a:ext cx="6753225" cy="92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Fatigue-Life Methods </a:t>
            </a:r>
            <a:endParaRPr lang="en-US" dirty="0"/>
          </a:p>
        </p:txBody>
      </p:sp>
      <p:sp>
        <p:nvSpPr>
          <p:cNvPr id="3" name="Content Placeholder 2"/>
          <p:cNvSpPr>
            <a:spLocks noGrp="1"/>
          </p:cNvSpPr>
          <p:nvPr>
            <p:ph idx="1"/>
          </p:nvPr>
        </p:nvSpPr>
        <p:spPr>
          <a:xfrm>
            <a:off x="381000" y="838200"/>
            <a:ext cx="8458200" cy="5715000"/>
          </a:xfrm>
        </p:spPr>
        <p:txBody>
          <a:bodyPr>
            <a:normAutofit/>
          </a:bodyPr>
          <a:lstStyle/>
          <a:p>
            <a:r>
              <a:rPr lang="en-US" dirty="0" smtClean="0"/>
              <a:t>Three major fatigue life models </a:t>
            </a:r>
          </a:p>
          <a:p>
            <a:r>
              <a:rPr lang="en-US" dirty="0" smtClean="0"/>
              <a:t>Methods predict life in number of cycles to failure, </a:t>
            </a:r>
            <a:r>
              <a:rPr lang="en-US" i="1" dirty="0" smtClean="0"/>
              <a:t>N</a:t>
            </a:r>
            <a:r>
              <a:rPr lang="en-US" dirty="0" smtClean="0"/>
              <a:t>, for a specific level of loading</a:t>
            </a:r>
          </a:p>
          <a:p>
            <a:r>
              <a:rPr lang="en-US" dirty="0" smtClean="0"/>
              <a:t>Stress-life method</a:t>
            </a:r>
          </a:p>
          <a:p>
            <a:pPr lvl="1"/>
            <a:r>
              <a:rPr lang="en-US" dirty="0" smtClean="0"/>
              <a:t>Least accurate, particularly for low cycle applications</a:t>
            </a:r>
          </a:p>
          <a:p>
            <a:pPr lvl="1"/>
            <a:r>
              <a:rPr lang="en-US" dirty="0" smtClean="0"/>
              <a:t>Most traditional, easiest to implement</a:t>
            </a:r>
          </a:p>
          <a:p>
            <a:r>
              <a:rPr lang="en-US" dirty="0" smtClean="0"/>
              <a:t>Strain-life method</a:t>
            </a:r>
          </a:p>
          <a:p>
            <a:pPr lvl="1"/>
            <a:r>
              <a:rPr lang="en-US" dirty="0" smtClean="0"/>
              <a:t>Detailed analysis of plastic deformation at localized regions</a:t>
            </a:r>
          </a:p>
          <a:p>
            <a:pPr lvl="1"/>
            <a:r>
              <a:rPr lang="en-US" dirty="0" smtClean="0"/>
              <a:t>Several idealizations are compounded, leading to uncertainties in results</a:t>
            </a:r>
          </a:p>
          <a:p>
            <a:r>
              <a:rPr lang="en-US" dirty="0" smtClean="0"/>
              <a:t>Linear-elastic fracture mechanics method</a:t>
            </a:r>
          </a:p>
          <a:p>
            <a:pPr lvl="1"/>
            <a:r>
              <a:rPr lang="en-US" dirty="0" smtClean="0"/>
              <a:t>Assumes crack exists</a:t>
            </a:r>
          </a:p>
          <a:p>
            <a:pPr lvl="1"/>
            <a:r>
              <a:rPr lang="en-US" dirty="0" smtClean="0"/>
              <a:t>Predicts crack growth with respect to stress intensity</a:t>
            </a:r>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Surface Fatigue Strength</a:t>
            </a:r>
            <a:endParaRPr lang="en-US" dirty="0"/>
          </a:p>
        </p:txBody>
      </p:sp>
      <p:sp>
        <p:nvSpPr>
          <p:cNvPr id="3" name="Content Placeholder 2"/>
          <p:cNvSpPr>
            <a:spLocks noGrp="1"/>
          </p:cNvSpPr>
          <p:nvPr>
            <p:ph idx="1"/>
          </p:nvPr>
        </p:nvSpPr>
        <p:spPr>
          <a:xfrm>
            <a:off x="381000" y="762000"/>
            <a:ext cx="8610600" cy="5715000"/>
          </a:xfrm>
        </p:spPr>
        <p:txBody>
          <a:bodyPr/>
          <a:lstStyle/>
          <a:p>
            <a:r>
              <a:rPr lang="en-US" dirty="0" smtClean="0"/>
              <a:t>Experiments show the following relationships</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69634" name="Picture 2"/>
          <p:cNvPicPr>
            <a:picLocks noChangeAspect="1" noChangeArrowheads="1"/>
          </p:cNvPicPr>
          <p:nvPr/>
        </p:nvPicPr>
        <p:blipFill>
          <a:blip r:embed="rId2" cstate="print"/>
          <a:srcRect/>
          <a:stretch>
            <a:fillRect/>
          </a:stretch>
        </p:blipFill>
        <p:spPr bwMode="auto">
          <a:xfrm>
            <a:off x="2133600" y="1295400"/>
            <a:ext cx="5372100" cy="504825"/>
          </a:xfrm>
          <a:prstGeom prst="rect">
            <a:avLst/>
          </a:prstGeom>
          <a:noFill/>
          <a:ln w="9525">
            <a:noFill/>
            <a:miter lim="800000"/>
            <a:headEnd/>
            <a:tailEnd/>
          </a:ln>
        </p:spPr>
      </p:pic>
      <p:pic>
        <p:nvPicPr>
          <p:cNvPr id="69635" name="Picture 3"/>
          <p:cNvPicPr>
            <a:picLocks noChangeAspect="1" noChangeArrowheads="1"/>
          </p:cNvPicPr>
          <p:nvPr/>
        </p:nvPicPr>
        <p:blipFill>
          <a:blip r:embed="rId3" cstate="print"/>
          <a:srcRect/>
          <a:stretch>
            <a:fillRect/>
          </a:stretch>
        </p:blipFill>
        <p:spPr bwMode="auto">
          <a:xfrm>
            <a:off x="533400" y="2971799"/>
            <a:ext cx="8610600" cy="1451135"/>
          </a:xfrm>
          <a:prstGeom prst="rect">
            <a:avLst/>
          </a:prstGeom>
          <a:noFill/>
          <a:ln w="9525">
            <a:noFill/>
            <a:miter lim="800000"/>
            <a:headEnd/>
            <a:tailEnd/>
          </a:ln>
        </p:spPr>
      </p:pic>
      <p:pic>
        <p:nvPicPr>
          <p:cNvPr id="9113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1971826"/>
            <a:ext cx="8696325" cy="7713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Surface Fatigue Strength</a:t>
            </a:r>
            <a:endParaRPr lang="en-US" dirty="0"/>
          </a:p>
        </p:txBody>
      </p:sp>
      <p:sp>
        <p:nvSpPr>
          <p:cNvPr id="3" name="Content Placeholder 2"/>
          <p:cNvSpPr>
            <a:spLocks noGrp="1"/>
          </p:cNvSpPr>
          <p:nvPr>
            <p:ph idx="1"/>
          </p:nvPr>
        </p:nvSpPr>
        <p:spPr>
          <a:xfrm>
            <a:off x="381000" y="838200"/>
            <a:ext cx="8458200" cy="5638800"/>
          </a:xfrm>
        </p:spPr>
        <p:txBody>
          <a:bodyPr/>
          <a:lstStyle/>
          <a:p>
            <a:r>
              <a:rPr lang="en-US" dirty="0" smtClean="0"/>
              <a:t>A longstanding correlation in steels between </a:t>
            </a:r>
            <a:r>
              <a:rPr lang="en-US" i="1" dirty="0" smtClean="0"/>
              <a:t>S</a:t>
            </a:r>
            <a:r>
              <a:rPr lang="en-US" i="1" baseline="-25000" dirty="0" smtClean="0"/>
              <a:t>C</a:t>
            </a:r>
            <a:r>
              <a:rPr lang="en-US" i="1" dirty="0" smtClean="0"/>
              <a:t> </a:t>
            </a:r>
            <a:r>
              <a:rPr lang="en-US" dirty="0" smtClean="0"/>
              <a:t>and </a:t>
            </a:r>
            <a:r>
              <a:rPr lang="en-US" i="1" dirty="0" smtClean="0"/>
              <a:t>H</a:t>
            </a:r>
            <a:r>
              <a:rPr lang="en-US" i="1" baseline="-25000" dirty="0" smtClean="0"/>
              <a:t>B</a:t>
            </a:r>
            <a:r>
              <a:rPr lang="en-US" dirty="0" smtClean="0"/>
              <a:t> at 10</a:t>
            </a:r>
            <a:r>
              <a:rPr lang="en-US" baseline="30000" dirty="0" smtClean="0"/>
              <a:t>8</a:t>
            </a:r>
            <a:r>
              <a:rPr lang="en-US" dirty="0" smtClean="0"/>
              <a:t> cycles is</a:t>
            </a:r>
          </a:p>
          <a:p>
            <a:endParaRPr lang="en-US" dirty="0" smtClean="0"/>
          </a:p>
          <a:p>
            <a:endParaRPr lang="en-US" dirty="0" smtClean="0"/>
          </a:p>
          <a:p>
            <a:r>
              <a:rPr lang="en-US" dirty="0" smtClean="0"/>
              <a:t>AGMA uses</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921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0200" y="1619250"/>
            <a:ext cx="7096125"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6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2575" y="2971800"/>
            <a:ext cx="714375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Surface Fatigue Strength</a:t>
            </a:r>
            <a:endParaRPr lang="en-US" dirty="0"/>
          </a:p>
        </p:txBody>
      </p:sp>
      <p:sp>
        <p:nvSpPr>
          <p:cNvPr id="3" name="Content Placeholder 2"/>
          <p:cNvSpPr>
            <a:spLocks noGrp="1"/>
          </p:cNvSpPr>
          <p:nvPr>
            <p:ph idx="1"/>
          </p:nvPr>
        </p:nvSpPr>
        <p:spPr>
          <a:xfrm>
            <a:off x="381000" y="838200"/>
            <a:ext cx="8458200" cy="5562600"/>
          </a:xfrm>
        </p:spPr>
        <p:txBody>
          <a:bodyPr/>
          <a:lstStyle/>
          <a:p>
            <a:r>
              <a:rPr lang="en-US" dirty="0" smtClean="0"/>
              <a:t>Incorporating design factor into Eq. (6–66),</a:t>
            </a:r>
          </a:p>
          <a:p>
            <a:endParaRPr lang="en-US" dirty="0" smtClean="0"/>
          </a:p>
          <a:p>
            <a:endParaRPr lang="en-US" dirty="0" smtClean="0"/>
          </a:p>
          <a:p>
            <a:endParaRPr lang="en-US" dirty="0" smtClean="0"/>
          </a:p>
          <a:p>
            <a:r>
              <a:rPr lang="en-US" dirty="0" smtClean="0"/>
              <a:t>Since this is nonlinear in its stress-load transformation, the definition of </a:t>
            </a:r>
            <a:r>
              <a:rPr lang="en-US" i="1" dirty="0" err="1" smtClean="0"/>
              <a:t>n</a:t>
            </a:r>
            <a:r>
              <a:rPr lang="en-US" i="1" baseline="-25000" dirty="0" err="1" smtClean="0"/>
              <a:t>d</a:t>
            </a:r>
            <a:r>
              <a:rPr lang="en-US" dirty="0" smtClean="0"/>
              <a:t> depends on whether load or stress is the primary consideration for failure.</a:t>
            </a:r>
          </a:p>
          <a:p>
            <a:r>
              <a:rPr lang="en-US" dirty="0" smtClean="0"/>
              <a:t>If the loss of function is focused on the load, </a:t>
            </a:r>
          </a:p>
          <a:p>
            <a:endParaRPr lang="en-US" dirty="0" smtClean="0"/>
          </a:p>
          <a:p>
            <a:r>
              <a:rPr lang="en-US" dirty="0" smtClean="0"/>
              <a:t>If the loss of function is focused on the stress,</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70658" name="Picture 2"/>
          <p:cNvPicPr>
            <a:picLocks noChangeAspect="1" noChangeArrowheads="1"/>
          </p:cNvPicPr>
          <p:nvPr/>
        </p:nvPicPr>
        <p:blipFill>
          <a:blip r:embed="rId2" cstate="print"/>
          <a:srcRect/>
          <a:stretch>
            <a:fillRect/>
          </a:stretch>
        </p:blipFill>
        <p:spPr bwMode="auto">
          <a:xfrm>
            <a:off x="990600" y="1295400"/>
            <a:ext cx="7419975" cy="1123950"/>
          </a:xfrm>
          <a:prstGeom prst="rect">
            <a:avLst/>
          </a:prstGeom>
          <a:noFill/>
          <a:ln w="9525">
            <a:noFill/>
            <a:miter lim="800000"/>
            <a:headEnd/>
            <a:tailEnd/>
          </a:ln>
        </p:spPr>
      </p:pic>
      <p:pic>
        <p:nvPicPr>
          <p:cNvPr id="70659" name="Picture 3"/>
          <p:cNvPicPr>
            <a:picLocks noChangeAspect="1" noChangeArrowheads="1"/>
          </p:cNvPicPr>
          <p:nvPr/>
        </p:nvPicPr>
        <p:blipFill>
          <a:blip r:embed="rId3" cstate="print"/>
          <a:srcRect/>
          <a:stretch>
            <a:fillRect/>
          </a:stretch>
        </p:blipFill>
        <p:spPr bwMode="auto">
          <a:xfrm>
            <a:off x="3733800" y="4267200"/>
            <a:ext cx="1828800" cy="409575"/>
          </a:xfrm>
          <a:prstGeom prst="rect">
            <a:avLst/>
          </a:prstGeom>
          <a:noFill/>
          <a:ln w="9525">
            <a:noFill/>
            <a:miter lim="800000"/>
            <a:headEnd/>
            <a:tailEnd/>
          </a:ln>
        </p:spPr>
      </p:pic>
      <p:pic>
        <p:nvPicPr>
          <p:cNvPr id="70660" name="Picture 4"/>
          <p:cNvPicPr>
            <a:picLocks noChangeAspect="1" noChangeArrowheads="1"/>
          </p:cNvPicPr>
          <p:nvPr/>
        </p:nvPicPr>
        <p:blipFill>
          <a:blip r:embed="rId4" cstate="print"/>
          <a:srcRect/>
          <a:stretch>
            <a:fillRect/>
          </a:stretch>
        </p:blipFill>
        <p:spPr bwMode="auto">
          <a:xfrm>
            <a:off x="3733800" y="5181600"/>
            <a:ext cx="1485900" cy="276225"/>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Stress-Life Method</a:t>
            </a:r>
            <a:endParaRPr lang="en-US" dirty="0"/>
          </a:p>
        </p:txBody>
      </p:sp>
      <p:sp>
        <p:nvSpPr>
          <p:cNvPr id="3" name="Content Placeholder 2"/>
          <p:cNvSpPr>
            <a:spLocks noGrp="1"/>
          </p:cNvSpPr>
          <p:nvPr>
            <p:ph idx="1"/>
          </p:nvPr>
        </p:nvSpPr>
        <p:spPr>
          <a:xfrm>
            <a:off x="381000" y="838200"/>
            <a:ext cx="8458200" cy="3200400"/>
          </a:xfrm>
        </p:spPr>
        <p:txBody>
          <a:bodyPr>
            <a:normAutofit fontScale="92500"/>
          </a:bodyPr>
          <a:lstStyle/>
          <a:p>
            <a:r>
              <a:rPr lang="en-US" dirty="0" smtClean="0"/>
              <a:t>Test specimens are subjected to repeated stress while counting cycles to failure</a:t>
            </a:r>
          </a:p>
          <a:p>
            <a:r>
              <a:rPr lang="en-US" dirty="0" smtClean="0"/>
              <a:t>Most common test machine is R. R. Moore high-speed rotating-beam machine</a:t>
            </a:r>
          </a:p>
          <a:p>
            <a:r>
              <a:rPr lang="en-US" dirty="0" smtClean="0"/>
              <a:t>Subjects specimen to pure bending with no transverse shear</a:t>
            </a:r>
          </a:p>
          <a:p>
            <a:r>
              <a:rPr lang="en-US" dirty="0" smtClean="0"/>
              <a:t>As specimen rotates, stress fluctuates between equal magnitudes of tension and compression, known as </a:t>
            </a:r>
            <a:r>
              <a:rPr lang="en-US" i="1" dirty="0" smtClean="0"/>
              <a:t>completely reversed </a:t>
            </a:r>
            <a:r>
              <a:rPr lang="en-US" dirty="0" smtClean="0"/>
              <a:t>stress cycling</a:t>
            </a:r>
          </a:p>
          <a:p>
            <a:r>
              <a:rPr lang="en-US" dirty="0" smtClean="0"/>
              <a:t>Specimen is carefully machined and polished</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
        <p:nvSpPr>
          <p:cNvPr id="6" name="TextBox 5"/>
          <p:cNvSpPr txBox="1"/>
          <p:nvPr/>
        </p:nvSpPr>
        <p:spPr>
          <a:xfrm>
            <a:off x="5943600" y="5638800"/>
            <a:ext cx="1295400" cy="400110"/>
          </a:xfrm>
          <a:prstGeom prst="rect">
            <a:avLst/>
          </a:prstGeom>
          <a:noFill/>
        </p:spPr>
        <p:txBody>
          <a:bodyPr wrap="square" rtlCol="0">
            <a:spAutoFit/>
          </a:bodyPr>
          <a:lstStyle/>
          <a:p>
            <a:r>
              <a:rPr lang="en-US" sz="2000" dirty="0" smtClean="0"/>
              <a:t>Fig. 6–9</a:t>
            </a:r>
          </a:p>
        </p:txBody>
      </p:sp>
      <p:pic>
        <p:nvPicPr>
          <p:cNvPr id="7" name="Picture 6" descr="fig 6-9.jpg"/>
          <p:cNvPicPr>
            <a:picLocks noChangeAspect="1"/>
          </p:cNvPicPr>
          <p:nvPr/>
        </p:nvPicPr>
        <p:blipFill>
          <a:blip r:embed="rId2" cstate="print"/>
          <a:stretch>
            <a:fillRect/>
          </a:stretch>
        </p:blipFill>
        <p:spPr>
          <a:xfrm>
            <a:off x="1981200" y="4191000"/>
            <a:ext cx="3933484" cy="21336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S-N</a:t>
            </a:r>
            <a:r>
              <a:rPr lang="en-US" dirty="0" smtClean="0"/>
              <a:t> Diagram</a:t>
            </a:r>
            <a:endParaRPr lang="en-US" i="1" dirty="0"/>
          </a:p>
        </p:txBody>
      </p:sp>
      <p:sp>
        <p:nvSpPr>
          <p:cNvPr id="3" name="Content Placeholder 2"/>
          <p:cNvSpPr>
            <a:spLocks noGrp="1"/>
          </p:cNvSpPr>
          <p:nvPr>
            <p:ph idx="1"/>
          </p:nvPr>
        </p:nvSpPr>
        <p:spPr>
          <a:xfrm>
            <a:off x="381000" y="695325"/>
            <a:ext cx="8458200" cy="1524000"/>
          </a:xfrm>
        </p:spPr>
        <p:txBody>
          <a:bodyPr>
            <a:normAutofit fontScale="92500" lnSpcReduction="10000"/>
          </a:bodyPr>
          <a:lstStyle/>
          <a:p>
            <a:r>
              <a:rPr lang="en-US" dirty="0" smtClean="0"/>
              <a:t>Number of cycles to failure at varying stress levels is plotted on log-log scale</a:t>
            </a:r>
          </a:p>
          <a:p>
            <a:r>
              <a:rPr lang="en-US" dirty="0" smtClean="0"/>
              <a:t>For steels, a knee occurs near 10</a:t>
            </a:r>
            <a:r>
              <a:rPr lang="en-US" baseline="30000" dirty="0" smtClean="0"/>
              <a:t>6</a:t>
            </a:r>
            <a:r>
              <a:rPr lang="en-US" dirty="0" smtClean="0"/>
              <a:t> cycles</a:t>
            </a:r>
          </a:p>
          <a:p>
            <a:r>
              <a:rPr lang="en-US" dirty="0" smtClean="0"/>
              <a:t>Strength corresponding to the knee is called </a:t>
            </a:r>
            <a:r>
              <a:rPr lang="en-US" i="1" dirty="0" smtClean="0"/>
              <a:t>endurance limit</a:t>
            </a:r>
            <a:r>
              <a:rPr lang="en-US" dirty="0" smtClean="0"/>
              <a:t> </a:t>
            </a:r>
            <a:r>
              <a:rPr lang="en-US" i="1" dirty="0" smtClean="0"/>
              <a:t>S</a:t>
            </a:r>
            <a:r>
              <a:rPr lang="en-US" i="1" baseline="-25000" dirty="0" smtClean="0"/>
              <a:t>e</a:t>
            </a:r>
            <a:endParaRPr lang="en-US" baseline="-25000"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
        <p:nvSpPr>
          <p:cNvPr id="6" name="TextBox 5"/>
          <p:cNvSpPr txBox="1"/>
          <p:nvPr/>
        </p:nvSpPr>
        <p:spPr>
          <a:xfrm>
            <a:off x="6324600" y="6096000"/>
            <a:ext cx="1295400" cy="400110"/>
          </a:xfrm>
          <a:prstGeom prst="rect">
            <a:avLst/>
          </a:prstGeom>
          <a:noFill/>
        </p:spPr>
        <p:txBody>
          <a:bodyPr wrap="square" rtlCol="0">
            <a:spAutoFit/>
          </a:bodyPr>
          <a:lstStyle/>
          <a:p>
            <a:r>
              <a:rPr lang="en-US" sz="2000" dirty="0" smtClean="0"/>
              <a:t>Fig. 6–10</a:t>
            </a:r>
          </a:p>
        </p:txBody>
      </p:sp>
      <p:pic>
        <p:nvPicPr>
          <p:cNvPr id="7" name="Picture 6" descr="fig 6-10.jpg"/>
          <p:cNvPicPr>
            <a:picLocks noChangeAspect="1"/>
          </p:cNvPicPr>
          <p:nvPr/>
        </p:nvPicPr>
        <p:blipFill>
          <a:blip r:embed="rId2" cstate="print"/>
          <a:stretch>
            <a:fillRect/>
          </a:stretch>
        </p:blipFill>
        <p:spPr>
          <a:xfrm>
            <a:off x="609600" y="2285999"/>
            <a:ext cx="5715000" cy="421525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S-N</a:t>
            </a:r>
            <a:r>
              <a:rPr lang="en-US" dirty="0" smtClean="0"/>
              <a:t> Diagram for Steel</a:t>
            </a:r>
            <a:endParaRPr lang="en-US" i="1" dirty="0"/>
          </a:p>
        </p:txBody>
      </p:sp>
      <p:sp>
        <p:nvSpPr>
          <p:cNvPr id="3" name="Content Placeholder 2"/>
          <p:cNvSpPr>
            <a:spLocks noGrp="1"/>
          </p:cNvSpPr>
          <p:nvPr>
            <p:ph idx="1"/>
          </p:nvPr>
        </p:nvSpPr>
        <p:spPr>
          <a:xfrm>
            <a:off x="381000" y="695324"/>
            <a:ext cx="8458200" cy="1819275"/>
          </a:xfrm>
        </p:spPr>
        <p:txBody>
          <a:bodyPr>
            <a:normAutofit/>
          </a:bodyPr>
          <a:lstStyle/>
          <a:p>
            <a:r>
              <a:rPr lang="en-US" dirty="0" smtClean="0"/>
              <a:t>Stress levels below </a:t>
            </a:r>
            <a:r>
              <a:rPr lang="en-US" i="1" dirty="0" smtClean="0"/>
              <a:t>S</a:t>
            </a:r>
            <a:r>
              <a:rPr lang="en-US" i="1" baseline="-25000" dirty="0" smtClean="0"/>
              <a:t>e</a:t>
            </a:r>
            <a:r>
              <a:rPr lang="en-US" dirty="0" smtClean="0"/>
              <a:t> predict infinite life</a:t>
            </a:r>
          </a:p>
          <a:p>
            <a:r>
              <a:rPr lang="en-US" dirty="0" smtClean="0"/>
              <a:t>Between 10</a:t>
            </a:r>
            <a:r>
              <a:rPr lang="en-US" baseline="30000" dirty="0" smtClean="0"/>
              <a:t>3</a:t>
            </a:r>
            <a:r>
              <a:rPr lang="en-US" dirty="0" smtClean="0"/>
              <a:t> and 10</a:t>
            </a:r>
            <a:r>
              <a:rPr lang="en-US" baseline="30000" dirty="0" smtClean="0"/>
              <a:t>6</a:t>
            </a:r>
            <a:r>
              <a:rPr lang="en-US" dirty="0" smtClean="0"/>
              <a:t> cycles, finite life is predicted</a:t>
            </a:r>
          </a:p>
          <a:p>
            <a:r>
              <a:rPr lang="en-US" dirty="0" smtClean="0"/>
              <a:t>Below 10</a:t>
            </a:r>
            <a:r>
              <a:rPr lang="en-US" baseline="30000" dirty="0" smtClean="0"/>
              <a:t>3</a:t>
            </a:r>
            <a:r>
              <a:rPr lang="en-US" dirty="0" smtClean="0"/>
              <a:t> cycles is known as </a:t>
            </a:r>
            <a:r>
              <a:rPr lang="en-US" i="1" dirty="0" smtClean="0"/>
              <a:t>low cycle, </a:t>
            </a:r>
            <a:r>
              <a:rPr lang="en-US" dirty="0" smtClean="0"/>
              <a:t>and is often considered quasi-static.  Yielding usually occurs before fatigue in this zone.</a:t>
            </a:r>
          </a:p>
          <a:p>
            <a:endParaRPr lang="en-US" baseline="-25000"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
        <p:nvSpPr>
          <p:cNvPr id="6" name="TextBox 5"/>
          <p:cNvSpPr txBox="1"/>
          <p:nvPr/>
        </p:nvSpPr>
        <p:spPr>
          <a:xfrm>
            <a:off x="6629400" y="5715000"/>
            <a:ext cx="1295400" cy="400110"/>
          </a:xfrm>
          <a:prstGeom prst="rect">
            <a:avLst/>
          </a:prstGeom>
          <a:noFill/>
        </p:spPr>
        <p:txBody>
          <a:bodyPr wrap="square" rtlCol="0">
            <a:spAutoFit/>
          </a:bodyPr>
          <a:lstStyle/>
          <a:p>
            <a:r>
              <a:rPr lang="en-US" sz="2000" dirty="0" smtClean="0"/>
              <a:t>Fig. 6–10</a:t>
            </a:r>
          </a:p>
        </p:txBody>
      </p:sp>
      <p:pic>
        <p:nvPicPr>
          <p:cNvPr id="7" name="Picture 6" descr="fig 6-10.jpg"/>
          <p:cNvPicPr>
            <a:picLocks noChangeAspect="1"/>
          </p:cNvPicPr>
          <p:nvPr/>
        </p:nvPicPr>
        <p:blipFill>
          <a:blip r:embed="rId2" cstate="print"/>
          <a:stretch>
            <a:fillRect/>
          </a:stretch>
        </p:blipFill>
        <p:spPr>
          <a:xfrm>
            <a:off x="609600" y="2438400"/>
            <a:ext cx="5638800" cy="415905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S-N</a:t>
            </a:r>
            <a:r>
              <a:rPr lang="en-US" dirty="0" smtClean="0"/>
              <a:t> Diagram for Nonferrous Metals</a:t>
            </a:r>
            <a:endParaRPr lang="en-US" i="1" dirty="0"/>
          </a:p>
        </p:txBody>
      </p:sp>
      <p:sp>
        <p:nvSpPr>
          <p:cNvPr id="3" name="Content Placeholder 2"/>
          <p:cNvSpPr>
            <a:spLocks noGrp="1"/>
          </p:cNvSpPr>
          <p:nvPr>
            <p:ph idx="1"/>
          </p:nvPr>
        </p:nvSpPr>
        <p:spPr>
          <a:xfrm>
            <a:off x="381000" y="695324"/>
            <a:ext cx="8458200" cy="1285876"/>
          </a:xfrm>
        </p:spPr>
        <p:txBody>
          <a:bodyPr>
            <a:normAutofit lnSpcReduction="10000"/>
          </a:bodyPr>
          <a:lstStyle/>
          <a:p>
            <a:r>
              <a:rPr lang="en-US" dirty="0" smtClean="0"/>
              <a:t>Nonferrous metals often do not have an endurance limit.</a:t>
            </a:r>
          </a:p>
          <a:p>
            <a:r>
              <a:rPr lang="en-US" dirty="0" smtClean="0"/>
              <a:t>Fatigue strength </a:t>
            </a:r>
            <a:r>
              <a:rPr lang="en-US" i="1" dirty="0" err="1" smtClean="0"/>
              <a:t>S</a:t>
            </a:r>
            <a:r>
              <a:rPr lang="en-US" i="1" baseline="-25000" dirty="0" err="1" smtClean="0"/>
              <a:t>f</a:t>
            </a:r>
            <a:r>
              <a:rPr lang="en-US" dirty="0" smtClean="0"/>
              <a:t> is reported at a specific number of cycles</a:t>
            </a:r>
          </a:p>
          <a:p>
            <a:r>
              <a:rPr lang="en-US" dirty="0" smtClean="0"/>
              <a:t>Figure 6–11 shows typical </a:t>
            </a:r>
            <a:r>
              <a:rPr lang="en-US" i="1" dirty="0" smtClean="0"/>
              <a:t>S-N</a:t>
            </a:r>
            <a:r>
              <a:rPr lang="en-US" dirty="0" smtClean="0"/>
              <a:t> diagram for aluminums</a:t>
            </a:r>
          </a:p>
          <a:p>
            <a:endParaRPr lang="en-US" baseline="-25000"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
        <p:nvSpPr>
          <p:cNvPr id="7" name="TextBox 6"/>
          <p:cNvSpPr txBox="1"/>
          <p:nvPr/>
        </p:nvSpPr>
        <p:spPr>
          <a:xfrm>
            <a:off x="3276600" y="6457890"/>
            <a:ext cx="1295400" cy="400110"/>
          </a:xfrm>
          <a:prstGeom prst="rect">
            <a:avLst/>
          </a:prstGeom>
          <a:noFill/>
        </p:spPr>
        <p:txBody>
          <a:bodyPr wrap="square" rtlCol="0">
            <a:spAutoFit/>
          </a:bodyPr>
          <a:lstStyle/>
          <a:p>
            <a:r>
              <a:rPr lang="en-US" sz="2000" dirty="0" smtClean="0"/>
              <a:t>Fig. 6–11</a:t>
            </a:r>
          </a:p>
        </p:txBody>
      </p:sp>
      <p:pic>
        <p:nvPicPr>
          <p:cNvPr id="8" name="Picture 7" descr="fig 6-11.jpg"/>
          <p:cNvPicPr>
            <a:picLocks noChangeAspect="1"/>
          </p:cNvPicPr>
          <p:nvPr/>
        </p:nvPicPr>
        <p:blipFill>
          <a:blip r:embed="rId2" cstate="print"/>
          <a:stretch>
            <a:fillRect/>
          </a:stretch>
        </p:blipFill>
        <p:spPr>
          <a:xfrm>
            <a:off x="685800" y="1905000"/>
            <a:ext cx="6392981" cy="44196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Strain-Life Method</a:t>
            </a:r>
            <a:endParaRPr lang="en-US" dirty="0"/>
          </a:p>
        </p:txBody>
      </p:sp>
      <p:sp>
        <p:nvSpPr>
          <p:cNvPr id="3" name="Content Placeholder 2"/>
          <p:cNvSpPr>
            <a:spLocks noGrp="1"/>
          </p:cNvSpPr>
          <p:nvPr>
            <p:ph idx="1"/>
          </p:nvPr>
        </p:nvSpPr>
        <p:spPr>
          <a:xfrm>
            <a:off x="381000" y="838200"/>
            <a:ext cx="8458200" cy="5791200"/>
          </a:xfrm>
        </p:spPr>
        <p:txBody>
          <a:bodyPr/>
          <a:lstStyle/>
          <a:p>
            <a:pPr marL="365760" lvl="1" indent="-283464">
              <a:spcBef>
                <a:spcPts val="600"/>
              </a:spcBef>
              <a:buSzPct val="80000"/>
              <a:buFont typeface="Wingdings 2"/>
              <a:buChar char=""/>
            </a:pPr>
            <a:r>
              <a:rPr lang="en-US" dirty="0" smtClean="0"/>
              <a:t>Method uses detailed analysis of plastic deformation at localized regions</a:t>
            </a:r>
          </a:p>
          <a:p>
            <a:r>
              <a:rPr lang="en-US" dirty="0" smtClean="0"/>
              <a:t>Compounding of several idealizations leads to significant uncertainties in numerical results</a:t>
            </a:r>
          </a:p>
          <a:p>
            <a:r>
              <a:rPr lang="en-US" dirty="0" smtClean="0"/>
              <a:t>Useful for explaining nature of fatigue</a:t>
            </a:r>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Outline</a:t>
            </a:r>
            <a:endParaRPr lang="en-US" dirty="0"/>
          </a:p>
        </p:txBody>
      </p:sp>
      <p:sp>
        <p:nvSpPr>
          <p:cNvPr id="4" name="Footer Placeholder 3"/>
          <p:cNvSpPr>
            <a:spLocks noGrp="1"/>
          </p:cNvSpPr>
          <p:nvPr>
            <p:ph type="ftr" sz="quarter" idx="11"/>
          </p:nvPr>
        </p:nvSpPr>
        <p:spPr/>
        <p:txBody>
          <a:bodyPr/>
          <a:lstStyle/>
          <a:p>
            <a:r>
              <a:rPr lang="en-US" dirty="0" err="1" smtClean="0"/>
              <a:t>Shigley’s</a:t>
            </a:r>
            <a:r>
              <a:rPr lang="en-US" smtClean="0"/>
              <a:t> Mechanical Engineering Design</a:t>
            </a:r>
            <a:endParaRPr lang="en-US" dirty="0"/>
          </a:p>
        </p:txBody>
      </p:sp>
      <p:pic>
        <p:nvPicPr>
          <p:cNvPr id="5837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448" r="7572"/>
          <a:stretch/>
        </p:blipFill>
        <p:spPr bwMode="auto">
          <a:xfrm>
            <a:off x="381000" y="762000"/>
            <a:ext cx="8763000" cy="586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Strain-Life Method</a:t>
            </a:r>
            <a:endParaRPr lang="en-US" dirty="0"/>
          </a:p>
        </p:txBody>
      </p:sp>
      <p:sp>
        <p:nvSpPr>
          <p:cNvPr id="3" name="Content Placeholder 2"/>
          <p:cNvSpPr>
            <a:spLocks noGrp="1"/>
          </p:cNvSpPr>
          <p:nvPr>
            <p:ph idx="1"/>
          </p:nvPr>
        </p:nvSpPr>
        <p:spPr>
          <a:xfrm>
            <a:off x="381000" y="838200"/>
            <a:ext cx="3581400" cy="6019800"/>
          </a:xfrm>
        </p:spPr>
        <p:txBody>
          <a:bodyPr/>
          <a:lstStyle/>
          <a:p>
            <a:pPr marL="365760" lvl="1" indent="-283464">
              <a:spcBef>
                <a:spcPts val="600"/>
              </a:spcBef>
              <a:buSzPct val="80000"/>
              <a:buFont typeface="Wingdings 2"/>
              <a:buChar char=""/>
            </a:pPr>
            <a:r>
              <a:rPr lang="en-US" dirty="0" smtClean="0"/>
              <a:t>Fatigue failure almost always begins at a local discontinuity</a:t>
            </a:r>
          </a:p>
          <a:p>
            <a:pPr marL="365760" lvl="1" indent="-283464">
              <a:spcBef>
                <a:spcPts val="600"/>
              </a:spcBef>
              <a:buSzPct val="80000"/>
              <a:buFont typeface="Wingdings 2"/>
              <a:buChar char=""/>
            </a:pPr>
            <a:r>
              <a:rPr lang="en-US" dirty="0" smtClean="0"/>
              <a:t>When stress at discontinuity exceeds elastic limit, plastic strain occurs</a:t>
            </a:r>
          </a:p>
          <a:p>
            <a:pPr marL="365760" lvl="1" indent="-283464">
              <a:spcBef>
                <a:spcPts val="600"/>
              </a:spcBef>
              <a:buSzPct val="80000"/>
              <a:buFont typeface="Wingdings 2"/>
              <a:buChar char=""/>
            </a:pPr>
            <a:r>
              <a:rPr lang="en-US" dirty="0" smtClean="0"/>
              <a:t>Cyclic plastic strain can change elastic limit, leading to fatigue</a:t>
            </a:r>
          </a:p>
          <a:p>
            <a:pPr marL="365760" lvl="1" indent="-283464">
              <a:spcBef>
                <a:spcPts val="600"/>
              </a:spcBef>
              <a:buSzPct val="80000"/>
              <a:buFont typeface="Wingdings 2"/>
              <a:buChar char=""/>
            </a:pPr>
            <a:r>
              <a:rPr lang="en-US" dirty="0" smtClean="0"/>
              <a:t>Fig. 6–12 shows true stress-true strain hysteresis loops of the first five stress reversals</a:t>
            </a:r>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4" descr="bud29281_0612"/>
          <p:cNvPicPr>
            <a:picLocks noChangeAspect="1" noChangeArrowheads="1"/>
          </p:cNvPicPr>
          <p:nvPr/>
        </p:nvPicPr>
        <p:blipFill>
          <a:blip r:embed="rId2" cstate="print"/>
          <a:srcRect t="4881"/>
          <a:stretch>
            <a:fillRect/>
          </a:stretch>
        </p:blipFill>
        <p:spPr bwMode="auto">
          <a:xfrm>
            <a:off x="3965826" y="714375"/>
            <a:ext cx="5168649" cy="5334000"/>
          </a:xfrm>
          <a:prstGeom prst="rect">
            <a:avLst/>
          </a:prstGeom>
          <a:noFill/>
        </p:spPr>
      </p:pic>
      <p:sp>
        <p:nvSpPr>
          <p:cNvPr id="6" name="TextBox 5"/>
          <p:cNvSpPr txBox="1"/>
          <p:nvPr/>
        </p:nvSpPr>
        <p:spPr>
          <a:xfrm>
            <a:off x="5638800" y="6172200"/>
            <a:ext cx="1295400" cy="400110"/>
          </a:xfrm>
          <a:prstGeom prst="rect">
            <a:avLst/>
          </a:prstGeom>
          <a:noFill/>
        </p:spPr>
        <p:txBody>
          <a:bodyPr wrap="square" rtlCol="0">
            <a:spAutoFit/>
          </a:bodyPr>
          <a:lstStyle/>
          <a:p>
            <a:r>
              <a:rPr lang="en-US" sz="2000" dirty="0" smtClean="0"/>
              <a:t>Fig. 6–12</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 of Fatigue Life to Strain</a:t>
            </a:r>
            <a:endParaRPr lang="en-US" dirty="0"/>
          </a:p>
        </p:txBody>
      </p:sp>
      <p:sp>
        <p:nvSpPr>
          <p:cNvPr id="3" name="Content Placeholder 2"/>
          <p:cNvSpPr>
            <a:spLocks noGrp="1"/>
          </p:cNvSpPr>
          <p:nvPr>
            <p:ph idx="1"/>
          </p:nvPr>
        </p:nvSpPr>
        <p:spPr>
          <a:xfrm>
            <a:off x="381000" y="838200"/>
            <a:ext cx="8534400" cy="2286000"/>
          </a:xfrm>
        </p:spPr>
        <p:txBody>
          <a:bodyPr>
            <a:normAutofit lnSpcReduction="10000"/>
          </a:bodyPr>
          <a:lstStyle/>
          <a:p>
            <a:r>
              <a:rPr lang="en-US" dirty="0" smtClean="0"/>
              <a:t>Figure 6–13 plots relationship of fatigue life to true-strain amplitude</a:t>
            </a:r>
          </a:p>
          <a:p>
            <a:r>
              <a:rPr lang="en-US" i="1" dirty="0" smtClean="0"/>
              <a:t>Fatigue ductility coefficient </a:t>
            </a:r>
            <a:r>
              <a:rPr lang="en-US" i="1" dirty="0" err="1" smtClean="0">
                <a:latin typeface="Symbol" pitchFamily="18" charset="2"/>
              </a:rPr>
              <a:t>e</a:t>
            </a:r>
            <a:r>
              <a:rPr lang="en-US" i="1" dirty="0" err="1" smtClean="0">
                <a:latin typeface="Times New Roman"/>
                <a:cs typeface="Times New Roman"/>
              </a:rPr>
              <a:t>'</a:t>
            </a:r>
            <a:r>
              <a:rPr lang="en-US" i="1" baseline="-25000" dirty="0" err="1" smtClean="0"/>
              <a:t>F</a:t>
            </a:r>
            <a:r>
              <a:rPr lang="en-US" i="1" baseline="-25000" dirty="0" smtClean="0"/>
              <a:t> </a:t>
            </a:r>
            <a:r>
              <a:rPr lang="en-US" dirty="0" smtClean="0"/>
              <a:t>is true strain corresponding to fracture in one reversal (point </a:t>
            </a:r>
            <a:r>
              <a:rPr lang="en-US" i="1" dirty="0" smtClean="0"/>
              <a:t>A</a:t>
            </a:r>
            <a:r>
              <a:rPr lang="en-US" dirty="0" smtClean="0"/>
              <a:t> in Fig. 6–12)</a:t>
            </a:r>
            <a:endParaRPr lang="en-US" i="1" baseline="-25000" dirty="0" smtClean="0"/>
          </a:p>
          <a:p>
            <a:r>
              <a:rPr lang="en-US" i="1" dirty="0" smtClean="0"/>
              <a:t>Fatigue strength coefficient </a:t>
            </a:r>
            <a:r>
              <a:rPr lang="en-US" i="1" dirty="0" err="1" smtClean="0">
                <a:latin typeface="Symbol" pitchFamily="18" charset="2"/>
              </a:rPr>
              <a:t>s</a:t>
            </a:r>
            <a:r>
              <a:rPr lang="en-US" i="1" dirty="0" err="1" smtClean="0">
                <a:cs typeface="Times New Roman"/>
              </a:rPr>
              <a:t>'</a:t>
            </a:r>
            <a:r>
              <a:rPr lang="en-US" i="1" baseline="-25000" dirty="0" err="1" smtClean="0"/>
              <a:t>F</a:t>
            </a:r>
            <a:r>
              <a:rPr lang="en-US" i="1" dirty="0" smtClean="0"/>
              <a:t> </a:t>
            </a:r>
            <a:r>
              <a:rPr lang="en-US" dirty="0" smtClean="0"/>
              <a:t>is true stress corresponding to fracture in one reversal (point </a:t>
            </a:r>
            <a:r>
              <a:rPr lang="en-US" i="1" dirty="0" smtClean="0"/>
              <a:t>A</a:t>
            </a:r>
            <a:r>
              <a:rPr lang="en-US" dirty="0" smtClean="0"/>
              <a:t> in Fig. 6–12)</a:t>
            </a:r>
          </a:p>
          <a:p>
            <a:endParaRPr lang="en-US" dirty="0" smtClean="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4" descr="bud29281_0613"/>
          <p:cNvPicPr>
            <a:picLocks noChangeAspect="1" noChangeArrowheads="1"/>
          </p:cNvPicPr>
          <p:nvPr/>
        </p:nvPicPr>
        <p:blipFill>
          <a:blip r:embed="rId2" cstate="print"/>
          <a:srcRect t="6643"/>
          <a:stretch>
            <a:fillRect/>
          </a:stretch>
        </p:blipFill>
        <p:spPr bwMode="auto">
          <a:xfrm>
            <a:off x="685799" y="3048000"/>
            <a:ext cx="5481929" cy="3810000"/>
          </a:xfrm>
          <a:prstGeom prst="rect">
            <a:avLst/>
          </a:prstGeom>
          <a:noFill/>
        </p:spPr>
      </p:pic>
      <p:sp>
        <p:nvSpPr>
          <p:cNvPr id="6" name="TextBox 5"/>
          <p:cNvSpPr txBox="1"/>
          <p:nvPr/>
        </p:nvSpPr>
        <p:spPr>
          <a:xfrm>
            <a:off x="6096000" y="6019800"/>
            <a:ext cx="1295400" cy="400110"/>
          </a:xfrm>
          <a:prstGeom prst="rect">
            <a:avLst/>
          </a:prstGeom>
          <a:noFill/>
        </p:spPr>
        <p:txBody>
          <a:bodyPr wrap="square" rtlCol="0">
            <a:spAutoFit/>
          </a:bodyPr>
          <a:lstStyle/>
          <a:p>
            <a:r>
              <a:rPr lang="en-US" sz="2000" dirty="0" smtClean="0"/>
              <a:t>Fig. 6–13</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 of Fatigue Life to Strain</a:t>
            </a:r>
            <a:endParaRPr lang="en-US" dirty="0"/>
          </a:p>
        </p:txBody>
      </p:sp>
      <p:sp>
        <p:nvSpPr>
          <p:cNvPr id="3" name="Content Placeholder 2"/>
          <p:cNvSpPr>
            <a:spLocks noGrp="1"/>
          </p:cNvSpPr>
          <p:nvPr>
            <p:ph idx="1"/>
          </p:nvPr>
        </p:nvSpPr>
        <p:spPr>
          <a:xfrm>
            <a:off x="381000" y="838200"/>
            <a:ext cx="8534400" cy="2286000"/>
          </a:xfrm>
        </p:spPr>
        <p:txBody>
          <a:bodyPr>
            <a:normAutofit fontScale="92500" lnSpcReduction="10000"/>
          </a:bodyPr>
          <a:lstStyle/>
          <a:p>
            <a:r>
              <a:rPr lang="en-US" i="1" dirty="0" smtClean="0"/>
              <a:t>Fatigue ductility exponent c </a:t>
            </a:r>
            <a:r>
              <a:rPr lang="en-US" dirty="0" smtClean="0"/>
              <a:t> is the slope of plastic-strain line, and is the power to which the life 2</a:t>
            </a:r>
            <a:r>
              <a:rPr lang="en-US" i="1" dirty="0" smtClean="0"/>
              <a:t>N</a:t>
            </a:r>
            <a:r>
              <a:rPr lang="en-US" dirty="0" smtClean="0"/>
              <a:t> must be raised to be proportional to the true plastic-strain amplitude.  Note that 2</a:t>
            </a:r>
            <a:r>
              <a:rPr lang="en-US" i="1" dirty="0" smtClean="0"/>
              <a:t>N </a:t>
            </a:r>
            <a:r>
              <a:rPr lang="en-US" dirty="0" smtClean="0"/>
              <a:t>stress reversals corresponds to </a:t>
            </a:r>
            <a:r>
              <a:rPr lang="en-US" i="1" dirty="0" smtClean="0"/>
              <a:t>N</a:t>
            </a:r>
            <a:r>
              <a:rPr lang="en-US" dirty="0" smtClean="0"/>
              <a:t> cycles.</a:t>
            </a:r>
          </a:p>
          <a:p>
            <a:r>
              <a:rPr lang="en-US" i="1" dirty="0" smtClean="0"/>
              <a:t>Fatigue strength exponent b </a:t>
            </a:r>
            <a:r>
              <a:rPr lang="en-US" dirty="0" smtClean="0"/>
              <a:t> is the slope of the elastic-strain line, and is the power to which the life 2</a:t>
            </a:r>
            <a:r>
              <a:rPr lang="en-US" i="1" dirty="0" smtClean="0"/>
              <a:t>N</a:t>
            </a:r>
            <a:r>
              <a:rPr lang="en-US" dirty="0" smtClean="0"/>
              <a:t> must be raised to be proportional to the true-stress amplitude.</a:t>
            </a:r>
            <a:endParaRPr lang="en-US" i="1" dirty="0" smtClean="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4" descr="bud29281_0613"/>
          <p:cNvPicPr>
            <a:picLocks noChangeAspect="1" noChangeArrowheads="1"/>
          </p:cNvPicPr>
          <p:nvPr/>
        </p:nvPicPr>
        <p:blipFill>
          <a:blip r:embed="rId2" cstate="print"/>
          <a:srcRect t="6643"/>
          <a:stretch>
            <a:fillRect/>
          </a:stretch>
        </p:blipFill>
        <p:spPr bwMode="auto">
          <a:xfrm>
            <a:off x="685799" y="3048000"/>
            <a:ext cx="5481929" cy="3810000"/>
          </a:xfrm>
          <a:prstGeom prst="rect">
            <a:avLst/>
          </a:prstGeom>
          <a:noFill/>
        </p:spPr>
      </p:pic>
      <p:sp>
        <p:nvSpPr>
          <p:cNvPr id="6" name="TextBox 5"/>
          <p:cNvSpPr txBox="1"/>
          <p:nvPr/>
        </p:nvSpPr>
        <p:spPr>
          <a:xfrm>
            <a:off x="6248400" y="5943600"/>
            <a:ext cx="1295400" cy="400110"/>
          </a:xfrm>
          <a:prstGeom prst="rect">
            <a:avLst/>
          </a:prstGeom>
          <a:noFill/>
        </p:spPr>
        <p:txBody>
          <a:bodyPr wrap="square" rtlCol="0">
            <a:spAutoFit/>
          </a:bodyPr>
          <a:lstStyle/>
          <a:p>
            <a:r>
              <a:rPr lang="en-US" sz="2000" dirty="0" smtClean="0"/>
              <a:t>Fig. 6–13</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 of Fatigue Life to Strain</a:t>
            </a:r>
            <a:endParaRPr lang="en-US" dirty="0"/>
          </a:p>
        </p:txBody>
      </p:sp>
      <p:sp>
        <p:nvSpPr>
          <p:cNvPr id="3" name="Content Placeholder 2"/>
          <p:cNvSpPr>
            <a:spLocks noGrp="1"/>
          </p:cNvSpPr>
          <p:nvPr>
            <p:ph idx="1"/>
          </p:nvPr>
        </p:nvSpPr>
        <p:spPr>
          <a:xfrm>
            <a:off x="381000" y="838200"/>
            <a:ext cx="8534400" cy="5638800"/>
          </a:xfrm>
        </p:spPr>
        <p:txBody>
          <a:bodyPr>
            <a:normAutofit/>
          </a:bodyPr>
          <a:lstStyle/>
          <a:p>
            <a:r>
              <a:rPr lang="en-US" dirty="0" smtClean="0"/>
              <a:t>Total strain is sum of elastic and plastic strain</a:t>
            </a:r>
          </a:p>
          <a:p>
            <a:r>
              <a:rPr lang="en-US" dirty="0" smtClean="0"/>
              <a:t>Total strain amplitude is half the total strain range</a:t>
            </a:r>
          </a:p>
          <a:p>
            <a:endParaRPr lang="en-US" dirty="0" smtClean="0"/>
          </a:p>
          <a:p>
            <a:endParaRPr lang="en-US" dirty="0" smtClean="0"/>
          </a:p>
          <a:p>
            <a:r>
              <a:rPr lang="en-US" dirty="0" smtClean="0"/>
              <a:t>The equation of the plastic-strain line in Fig. 6–13</a:t>
            </a:r>
          </a:p>
          <a:p>
            <a:endParaRPr lang="en-US" dirty="0" smtClean="0"/>
          </a:p>
          <a:p>
            <a:endParaRPr lang="en-US" dirty="0" smtClean="0"/>
          </a:p>
          <a:p>
            <a:r>
              <a:rPr lang="en-US" dirty="0" smtClean="0"/>
              <a:t>The equation of the elastic strain line in Fig. 6–13</a:t>
            </a:r>
          </a:p>
          <a:p>
            <a:endParaRPr lang="en-US" dirty="0" smtClean="0"/>
          </a:p>
          <a:p>
            <a:endParaRPr lang="en-US" dirty="0" smtClean="0"/>
          </a:p>
          <a:p>
            <a:r>
              <a:rPr lang="en-US" dirty="0" smtClean="0"/>
              <a:t>Applying Eq. (</a:t>
            </a:r>
            <a:r>
              <a:rPr lang="en-US" i="1" dirty="0" smtClean="0"/>
              <a:t>a</a:t>
            </a:r>
            <a:r>
              <a:rPr lang="en-US" dirty="0" smtClean="0"/>
              <a:t>), the total-strain amplitude is</a:t>
            </a:r>
          </a:p>
          <a:p>
            <a:endParaRPr lang="en-US" dirty="0" smtClean="0"/>
          </a:p>
          <a:p>
            <a:endParaRPr lang="en-US" dirty="0" smtClean="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93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6925" y="3033713"/>
            <a:ext cx="6086475"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939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38350" y="4495800"/>
            <a:ext cx="6153150" cy="71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939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2075" y="5686425"/>
            <a:ext cx="6791325" cy="71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939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28800" y="1752600"/>
            <a:ext cx="6324600"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 of Fatigue Life to Strain</a:t>
            </a:r>
            <a:endParaRPr lang="en-US" dirty="0"/>
          </a:p>
        </p:txBody>
      </p:sp>
      <p:sp>
        <p:nvSpPr>
          <p:cNvPr id="3" name="Content Placeholder 2"/>
          <p:cNvSpPr>
            <a:spLocks noGrp="1"/>
          </p:cNvSpPr>
          <p:nvPr>
            <p:ph idx="1"/>
          </p:nvPr>
        </p:nvSpPr>
        <p:spPr>
          <a:xfrm>
            <a:off x="381000" y="838200"/>
            <a:ext cx="8534400" cy="5638800"/>
          </a:xfrm>
        </p:spPr>
        <p:txBody>
          <a:bodyPr>
            <a:normAutofit/>
          </a:bodyPr>
          <a:lstStyle/>
          <a:p>
            <a:endParaRPr lang="en-US" dirty="0" smtClean="0"/>
          </a:p>
          <a:p>
            <a:endParaRPr lang="en-US" dirty="0" smtClean="0"/>
          </a:p>
          <a:p>
            <a:r>
              <a:rPr lang="en-US" dirty="0" smtClean="0"/>
              <a:t>Known as Manson-Coffin relationship between fatigue life and total strain</a:t>
            </a:r>
          </a:p>
          <a:p>
            <a:r>
              <a:rPr lang="en-US" dirty="0" smtClean="0"/>
              <a:t>Some values of coefficients and exponents given in Table A–23</a:t>
            </a:r>
          </a:p>
          <a:p>
            <a:r>
              <a:rPr lang="en-US" dirty="0" smtClean="0"/>
              <a:t>Equation has limited use for design since values for total strain at discontinuities are not readily available</a:t>
            </a:r>
          </a:p>
          <a:p>
            <a:pPr>
              <a:buNone/>
            </a:pPr>
            <a:endParaRPr lang="en-US" dirty="0" smtClean="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604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838200"/>
            <a:ext cx="6848475"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Linear-Elastic Fracture Mechanics Method</a:t>
            </a:r>
            <a:endParaRPr lang="en-US" dirty="0"/>
          </a:p>
        </p:txBody>
      </p:sp>
      <p:sp>
        <p:nvSpPr>
          <p:cNvPr id="3" name="Content Placeholder 2"/>
          <p:cNvSpPr>
            <a:spLocks noGrp="1"/>
          </p:cNvSpPr>
          <p:nvPr>
            <p:ph idx="1"/>
          </p:nvPr>
        </p:nvSpPr>
        <p:spPr>
          <a:xfrm>
            <a:off x="381000" y="838200"/>
            <a:ext cx="8458200" cy="5638800"/>
          </a:xfrm>
        </p:spPr>
        <p:txBody>
          <a:bodyPr/>
          <a:lstStyle/>
          <a:p>
            <a:pPr lvl="1"/>
            <a:r>
              <a:rPr lang="en-US" dirty="0" smtClean="0"/>
              <a:t>Assumes Stage I fatigue (crack initiation) has occurred</a:t>
            </a:r>
          </a:p>
          <a:p>
            <a:pPr lvl="1"/>
            <a:r>
              <a:rPr lang="en-US" dirty="0" smtClean="0"/>
              <a:t>Predicts crack growth in Stage II with respect to stress intensity</a:t>
            </a:r>
          </a:p>
          <a:p>
            <a:pPr lvl="1"/>
            <a:r>
              <a:rPr lang="en-US" dirty="0" smtClean="0"/>
              <a:t>Stage III ultimate fracture occurs when the stress intensity factor </a:t>
            </a:r>
            <a:r>
              <a:rPr lang="en-US" i="1" dirty="0" smtClean="0"/>
              <a:t>K</a:t>
            </a:r>
            <a:r>
              <a:rPr lang="en-US" i="1" baseline="-25000" dirty="0" smtClean="0"/>
              <a:t>I</a:t>
            </a:r>
            <a:r>
              <a:rPr lang="en-US" i="1" dirty="0" smtClean="0"/>
              <a:t> </a:t>
            </a:r>
            <a:r>
              <a:rPr lang="en-US" dirty="0" smtClean="0"/>
              <a:t>reaches some critical level </a:t>
            </a:r>
            <a:r>
              <a:rPr lang="en-US" i="1" dirty="0" err="1" smtClean="0"/>
              <a:t>K</a:t>
            </a:r>
            <a:r>
              <a:rPr lang="en-US" i="1" baseline="-25000" dirty="0" err="1" smtClean="0"/>
              <a:t>Ic</a:t>
            </a:r>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Crack Growth</a:t>
            </a:r>
            <a:endParaRPr lang="en-US" dirty="0"/>
          </a:p>
        </p:txBody>
      </p:sp>
      <p:sp>
        <p:nvSpPr>
          <p:cNvPr id="3" name="Content Placeholder 2"/>
          <p:cNvSpPr>
            <a:spLocks noGrp="1"/>
          </p:cNvSpPr>
          <p:nvPr>
            <p:ph idx="1"/>
          </p:nvPr>
        </p:nvSpPr>
        <p:spPr>
          <a:xfrm>
            <a:off x="381000" y="838200"/>
            <a:ext cx="8610600" cy="5715000"/>
          </a:xfrm>
        </p:spPr>
        <p:txBody>
          <a:bodyPr/>
          <a:lstStyle/>
          <a:p>
            <a:r>
              <a:rPr lang="en-US" dirty="0" smtClean="0"/>
              <a:t>Stress intensity factor is given by</a:t>
            </a:r>
          </a:p>
          <a:p>
            <a:endParaRPr lang="en-US" dirty="0" smtClean="0"/>
          </a:p>
          <a:p>
            <a:r>
              <a:rPr lang="en-US" dirty="0" smtClean="0"/>
              <a:t>For a stress range </a:t>
            </a:r>
            <a:r>
              <a:rPr lang="en-US" i="1" dirty="0" smtClean="0">
                <a:latin typeface="Symbol" pitchFamily="18" charset="2"/>
              </a:rPr>
              <a:t>Ds</a:t>
            </a:r>
            <a:r>
              <a:rPr lang="en-US" dirty="0" smtClean="0"/>
              <a:t>, the stress intensity range per cycle is</a:t>
            </a:r>
          </a:p>
          <a:p>
            <a:endParaRPr lang="en-US" dirty="0" smtClean="0"/>
          </a:p>
          <a:p>
            <a:endParaRPr lang="en-US" dirty="0" smtClean="0"/>
          </a:p>
          <a:p>
            <a:r>
              <a:rPr lang="en-US" dirty="0" smtClean="0"/>
              <a:t>Testing specimens at various levels of </a:t>
            </a:r>
            <a:r>
              <a:rPr lang="en-US" i="1" dirty="0" smtClean="0">
                <a:latin typeface="Symbol" pitchFamily="18" charset="2"/>
              </a:rPr>
              <a:t>Ds</a:t>
            </a:r>
            <a:r>
              <a:rPr lang="en-US" dirty="0" smtClean="0"/>
              <a:t> provide plots of crack length vs. stress cycles </a:t>
            </a:r>
            <a:endParaRPr lang="en-US" dirty="0"/>
          </a:p>
        </p:txBody>
      </p:sp>
      <p:sp>
        <p:nvSpPr>
          <p:cNvPr id="4" name="Footer Placeholder 3"/>
          <p:cNvSpPr>
            <a:spLocks noGrp="1"/>
          </p:cNvSpPr>
          <p:nvPr>
            <p:ph type="ftr" sz="quarter" idx="11"/>
          </p:nvPr>
        </p:nvSpPr>
        <p:spPr/>
        <p:txBody>
          <a:bodyPr/>
          <a:lstStyle/>
          <a:p>
            <a:r>
              <a:rPr lang="en-US" dirty="0" err="1" smtClean="0"/>
              <a:t>Shigley’s</a:t>
            </a:r>
            <a:r>
              <a:rPr lang="en-US" dirty="0" smtClean="0"/>
              <a:t> Mechanical Engineering Design</a:t>
            </a:r>
            <a:endParaRPr lang="en-US" dirty="0"/>
          </a:p>
        </p:txBody>
      </p:sp>
      <p:sp>
        <p:nvSpPr>
          <p:cNvPr id="9" name="TextBox 8"/>
          <p:cNvSpPr txBox="1"/>
          <p:nvPr/>
        </p:nvSpPr>
        <p:spPr>
          <a:xfrm>
            <a:off x="6934200" y="5715000"/>
            <a:ext cx="1295400" cy="400110"/>
          </a:xfrm>
          <a:prstGeom prst="rect">
            <a:avLst/>
          </a:prstGeom>
          <a:noFill/>
        </p:spPr>
        <p:txBody>
          <a:bodyPr wrap="square" rtlCol="0">
            <a:spAutoFit/>
          </a:bodyPr>
          <a:lstStyle/>
          <a:p>
            <a:r>
              <a:rPr lang="en-US" sz="2000" dirty="0" smtClean="0"/>
              <a:t>Fig. 6–14</a:t>
            </a:r>
          </a:p>
        </p:txBody>
      </p:sp>
      <p:pic>
        <p:nvPicPr>
          <p:cNvPr id="614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400" y="1295400"/>
            <a:ext cx="6038850" cy="447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4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800" y="2286000"/>
            <a:ext cx="7639050"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descr="fig 6-14.jpg"/>
          <p:cNvPicPr>
            <a:picLocks noChangeAspect="1"/>
          </p:cNvPicPr>
          <p:nvPr/>
        </p:nvPicPr>
        <p:blipFill>
          <a:blip r:embed="rId4" cstate="print"/>
          <a:stretch>
            <a:fillRect/>
          </a:stretch>
        </p:blipFill>
        <p:spPr>
          <a:xfrm>
            <a:off x="1752600" y="3886199"/>
            <a:ext cx="4495800" cy="2802431"/>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Crack Growth</a:t>
            </a:r>
            <a:endParaRPr lang="en-US" dirty="0"/>
          </a:p>
        </p:txBody>
      </p:sp>
      <p:sp>
        <p:nvSpPr>
          <p:cNvPr id="3" name="Content Placeholder 2"/>
          <p:cNvSpPr>
            <a:spLocks noGrp="1"/>
          </p:cNvSpPr>
          <p:nvPr>
            <p:ph idx="1"/>
          </p:nvPr>
        </p:nvSpPr>
        <p:spPr>
          <a:xfrm>
            <a:off x="381000" y="838200"/>
            <a:ext cx="2971800" cy="6019800"/>
          </a:xfrm>
        </p:spPr>
        <p:txBody>
          <a:bodyPr/>
          <a:lstStyle/>
          <a:p>
            <a:r>
              <a:rPr lang="en-US" dirty="0" smtClean="0"/>
              <a:t>Log-log plot of rate of crack growth, </a:t>
            </a:r>
            <a:r>
              <a:rPr lang="en-US" i="1" dirty="0" err="1" smtClean="0"/>
              <a:t>da</a:t>
            </a:r>
            <a:r>
              <a:rPr lang="en-US" i="1" dirty="0" smtClean="0"/>
              <a:t>/</a:t>
            </a:r>
            <a:r>
              <a:rPr lang="en-US" i="1" dirty="0" err="1" smtClean="0"/>
              <a:t>dN</a:t>
            </a:r>
            <a:r>
              <a:rPr lang="en-US" dirty="0" smtClean="0"/>
              <a:t>,</a:t>
            </a:r>
            <a:r>
              <a:rPr lang="en-US" i="1" dirty="0" smtClean="0"/>
              <a:t> </a:t>
            </a:r>
            <a:r>
              <a:rPr lang="en-US" dirty="0" smtClean="0"/>
              <a:t>shows all three stages of growth</a:t>
            </a:r>
          </a:p>
          <a:p>
            <a:r>
              <a:rPr lang="en-US" dirty="0" smtClean="0"/>
              <a:t>Stage II data are linear on log-log scale </a:t>
            </a:r>
          </a:p>
          <a:p>
            <a:r>
              <a:rPr lang="en-US" dirty="0" smtClean="0"/>
              <a:t>Similar curves can be generated by changing the stress ratio</a:t>
            </a:r>
            <a:r>
              <a:rPr lang="en-US" i="1" dirty="0" smtClean="0"/>
              <a:t> R = </a:t>
            </a:r>
            <a:r>
              <a:rPr lang="en-US" i="1" dirty="0" err="1" smtClean="0">
                <a:latin typeface="Symbol" pitchFamily="18" charset="2"/>
              </a:rPr>
              <a:t>s</a:t>
            </a:r>
            <a:r>
              <a:rPr lang="en-US" baseline="-25000" dirty="0" err="1" smtClean="0"/>
              <a:t>min</a:t>
            </a:r>
            <a:r>
              <a:rPr lang="en-US" i="1" dirty="0" smtClean="0"/>
              <a:t>/</a:t>
            </a:r>
            <a:r>
              <a:rPr lang="en-US" i="1" dirty="0" smtClean="0">
                <a:latin typeface="Symbol" pitchFamily="18" charset="2"/>
              </a:rPr>
              <a:t> </a:t>
            </a:r>
            <a:r>
              <a:rPr lang="en-US" i="1" dirty="0" err="1" smtClean="0">
                <a:latin typeface="Symbol" pitchFamily="18" charset="2"/>
              </a:rPr>
              <a:t>s</a:t>
            </a:r>
            <a:r>
              <a:rPr lang="en-US" baseline="-25000" dirty="0" err="1" smtClean="0"/>
              <a:t>max</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4" descr="bud29281_0615"/>
          <p:cNvPicPr>
            <a:picLocks noChangeAspect="1" noChangeArrowheads="1"/>
          </p:cNvPicPr>
          <p:nvPr/>
        </p:nvPicPr>
        <p:blipFill>
          <a:blip r:embed="rId2" cstate="print"/>
          <a:srcRect t="5902"/>
          <a:stretch>
            <a:fillRect/>
          </a:stretch>
        </p:blipFill>
        <p:spPr bwMode="auto">
          <a:xfrm>
            <a:off x="3335306" y="838200"/>
            <a:ext cx="5808694" cy="4756150"/>
          </a:xfrm>
          <a:prstGeom prst="rect">
            <a:avLst/>
          </a:prstGeom>
          <a:noFill/>
        </p:spPr>
      </p:pic>
      <p:sp>
        <p:nvSpPr>
          <p:cNvPr id="6" name="TextBox 5"/>
          <p:cNvSpPr txBox="1"/>
          <p:nvPr/>
        </p:nvSpPr>
        <p:spPr>
          <a:xfrm>
            <a:off x="5486400" y="5638800"/>
            <a:ext cx="1295400" cy="400110"/>
          </a:xfrm>
          <a:prstGeom prst="rect">
            <a:avLst/>
          </a:prstGeom>
          <a:noFill/>
        </p:spPr>
        <p:txBody>
          <a:bodyPr wrap="square" rtlCol="0">
            <a:spAutoFit/>
          </a:bodyPr>
          <a:lstStyle/>
          <a:p>
            <a:r>
              <a:rPr lang="en-US" sz="2000" dirty="0" smtClean="0"/>
              <a:t>Fig. 6–15</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Crack Growth</a:t>
            </a:r>
            <a:endParaRPr lang="en-US" dirty="0"/>
          </a:p>
        </p:txBody>
      </p:sp>
      <p:sp>
        <p:nvSpPr>
          <p:cNvPr id="3" name="Content Placeholder 2"/>
          <p:cNvSpPr>
            <a:spLocks noGrp="1"/>
          </p:cNvSpPr>
          <p:nvPr>
            <p:ph idx="1"/>
          </p:nvPr>
        </p:nvSpPr>
        <p:spPr>
          <a:xfrm>
            <a:off x="381000" y="838200"/>
            <a:ext cx="8610600" cy="2286000"/>
          </a:xfrm>
        </p:spPr>
        <p:txBody>
          <a:bodyPr/>
          <a:lstStyle/>
          <a:p>
            <a:r>
              <a:rPr lang="en-US" dirty="0" smtClean="0"/>
              <a:t>Crack growth in Region II is approximated by the </a:t>
            </a:r>
            <a:r>
              <a:rPr lang="en-US" i="1" dirty="0" smtClean="0"/>
              <a:t>Paris equation</a:t>
            </a:r>
            <a:endParaRPr lang="en-US" dirty="0" smtClean="0"/>
          </a:p>
          <a:p>
            <a:endParaRPr lang="en-US" dirty="0" smtClean="0"/>
          </a:p>
          <a:p>
            <a:endParaRPr lang="en-US" i="1" dirty="0" smtClean="0"/>
          </a:p>
          <a:p>
            <a:r>
              <a:rPr lang="en-US" i="1" dirty="0" smtClean="0"/>
              <a:t>C</a:t>
            </a:r>
            <a:r>
              <a:rPr lang="en-US" dirty="0" smtClean="0"/>
              <a:t> and </a:t>
            </a:r>
            <a:r>
              <a:rPr lang="en-US" i="1" dirty="0" smtClean="0"/>
              <a:t>m</a:t>
            </a:r>
            <a:r>
              <a:rPr lang="en-US" dirty="0" smtClean="0"/>
              <a:t> are empirical material constants.  Conservative representative values are shown in Table 6–1.</a:t>
            </a:r>
            <a:endParaRPr lang="en-US" i="1"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6" name="Picture 4" descr="bud29281_ta0601"/>
          <p:cNvPicPr>
            <a:picLocks noChangeAspect="1" noChangeArrowheads="1"/>
          </p:cNvPicPr>
          <p:nvPr/>
        </p:nvPicPr>
        <p:blipFill>
          <a:blip r:embed="rId2" cstate="print"/>
          <a:srcRect t="14724"/>
          <a:stretch>
            <a:fillRect/>
          </a:stretch>
        </p:blipFill>
        <p:spPr bwMode="auto">
          <a:xfrm>
            <a:off x="380999" y="3220669"/>
            <a:ext cx="8763001" cy="2265731"/>
          </a:xfrm>
          <a:prstGeom prst="rect">
            <a:avLst/>
          </a:prstGeom>
          <a:noFill/>
        </p:spPr>
      </p:pic>
      <p:pic>
        <p:nvPicPr>
          <p:cNvPr id="624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0" y="1371600"/>
            <a:ext cx="6124575"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Crack Growth</a:t>
            </a:r>
            <a:endParaRPr lang="en-US" dirty="0"/>
          </a:p>
        </p:txBody>
      </p:sp>
      <p:sp>
        <p:nvSpPr>
          <p:cNvPr id="3" name="Content Placeholder 2"/>
          <p:cNvSpPr>
            <a:spLocks noGrp="1"/>
          </p:cNvSpPr>
          <p:nvPr>
            <p:ph idx="1"/>
          </p:nvPr>
        </p:nvSpPr>
        <p:spPr>
          <a:xfrm>
            <a:off x="381000" y="838200"/>
            <a:ext cx="8534400" cy="5638800"/>
          </a:xfrm>
        </p:spPr>
        <p:txBody>
          <a:bodyPr/>
          <a:lstStyle/>
          <a:p>
            <a:r>
              <a:rPr lang="en-US" dirty="0" smtClean="0"/>
              <a:t>Substituting Eq. (6–4) into Eq. (6–5) and integrating,</a:t>
            </a:r>
          </a:p>
          <a:p>
            <a:endParaRPr lang="en-US" dirty="0" smtClean="0"/>
          </a:p>
          <a:p>
            <a:endParaRPr lang="en-US" dirty="0" smtClean="0"/>
          </a:p>
          <a:p>
            <a:endParaRPr lang="en-US" dirty="0" smtClean="0"/>
          </a:p>
          <a:p>
            <a:r>
              <a:rPr lang="en-US" i="1" dirty="0" err="1" smtClean="0"/>
              <a:t>a</a:t>
            </a:r>
            <a:r>
              <a:rPr lang="en-US" i="1" baseline="-25000" dirty="0" err="1" smtClean="0"/>
              <a:t>i</a:t>
            </a:r>
            <a:r>
              <a:rPr lang="en-US" dirty="0" smtClean="0"/>
              <a:t> is the initial crack length</a:t>
            </a:r>
          </a:p>
          <a:p>
            <a:r>
              <a:rPr lang="en-US" i="1" dirty="0" err="1" smtClean="0"/>
              <a:t>a</a:t>
            </a:r>
            <a:r>
              <a:rPr lang="en-US" i="1" baseline="-25000" dirty="0" err="1" smtClean="0"/>
              <a:t>f</a:t>
            </a:r>
            <a:r>
              <a:rPr lang="en-US" i="1" dirty="0" smtClean="0"/>
              <a:t> </a:t>
            </a:r>
            <a:r>
              <a:rPr lang="en-US" dirty="0" smtClean="0"/>
              <a:t>is the final crack length corresponding to failure</a:t>
            </a:r>
          </a:p>
          <a:p>
            <a:r>
              <a:rPr lang="en-US" i="1" dirty="0" err="1" smtClean="0"/>
              <a:t>N</a:t>
            </a:r>
            <a:r>
              <a:rPr lang="en-US" i="1" baseline="-25000" dirty="0" err="1" smtClean="0"/>
              <a:t>f</a:t>
            </a:r>
            <a:r>
              <a:rPr lang="en-US" i="1" dirty="0" smtClean="0"/>
              <a:t> </a:t>
            </a:r>
            <a:r>
              <a:rPr lang="en-US" dirty="0" smtClean="0"/>
              <a:t>is the estimated number of cycles to produce a failure after the initial crack is formed</a:t>
            </a:r>
            <a:endParaRPr lang="en-US" i="1"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634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1371600"/>
            <a:ext cx="7372350" cy="92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Fatigue in Metals</a:t>
            </a:r>
            <a:endParaRPr lang="en-US" dirty="0"/>
          </a:p>
        </p:txBody>
      </p:sp>
      <p:sp>
        <p:nvSpPr>
          <p:cNvPr id="3" name="Content Placeholder 2"/>
          <p:cNvSpPr>
            <a:spLocks noGrp="1"/>
          </p:cNvSpPr>
          <p:nvPr>
            <p:ph idx="1"/>
          </p:nvPr>
        </p:nvSpPr>
        <p:spPr>
          <a:xfrm>
            <a:off x="381000" y="838200"/>
            <a:ext cx="8534400" cy="5562600"/>
          </a:xfrm>
        </p:spPr>
        <p:txBody>
          <a:bodyPr/>
          <a:lstStyle/>
          <a:p>
            <a:r>
              <a:rPr lang="en-US" dirty="0" smtClean="0"/>
              <a:t>Loading produces stresses that are variable, repeated, alternating, or fluctuating</a:t>
            </a:r>
          </a:p>
          <a:p>
            <a:r>
              <a:rPr lang="en-US" dirty="0" smtClean="0"/>
              <a:t>Maximum stresses well below yield strength</a:t>
            </a:r>
          </a:p>
          <a:p>
            <a:r>
              <a:rPr lang="en-US" dirty="0" smtClean="0"/>
              <a:t>Failure occurs after many stress cycles</a:t>
            </a:r>
          </a:p>
          <a:p>
            <a:r>
              <a:rPr lang="en-US" dirty="0" smtClean="0"/>
              <a:t>Failure is by sudden ultimate fracture</a:t>
            </a:r>
          </a:p>
          <a:p>
            <a:r>
              <a:rPr lang="en-US" dirty="0" smtClean="0"/>
              <a:t>No visible warning in advance of failure</a:t>
            </a:r>
          </a:p>
          <a:p>
            <a:pPr>
              <a:buNone/>
            </a:pP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Crack Growth</a:t>
            </a:r>
            <a:endParaRPr lang="en-US" dirty="0"/>
          </a:p>
        </p:txBody>
      </p:sp>
      <p:sp>
        <p:nvSpPr>
          <p:cNvPr id="3" name="Content Placeholder 2"/>
          <p:cNvSpPr>
            <a:spLocks noGrp="1"/>
          </p:cNvSpPr>
          <p:nvPr>
            <p:ph idx="1"/>
          </p:nvPr>
        </p:nvSpPr>
        <p:spPr>
          <a:xfrm>
            <a:off x="381000" y="838200"/>
            <a:ext cx="8458200" cy="990600"/>
          </a:xfrm>
        </p:spPr>
        <p:txBody>
          <a:bodyPr/>
          <a:lstStyle/>
          <a:p>
            <a:r>
              <a:rPr lang="en-US" dirty="0" smtClean="0"/>
              <a:t>If </a:t>
            </a:r>
            <a:r>
              <a:rPr lang="en-US" i="1" dirty="0" smtClean="0">
                <a:latin typeface="Symbol" pitchFamily="18" charset="2"/>
              </a:rPr>
              <a:t>b</a:t>
            </a:r>
            <a:r>
              <a:rPr lang="en-US" dirty="0" smtClean="0"/>
              <a:t> is not constant, then the following numerical integration algorithm can be used.</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645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66825" y="1981200"/>
            <a:ext cx="66103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a:t>6–1</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sp>
        <p:nvSpPr>
          <p:cNvPr id="7" name="TextBox 6"/>
          <p:cNvSpPr txBox="1"/>
          <p:nvPr/>
        </p:nvSpPr>
        <p:spPr>
          <a:xfrm>
            <a:off x="3886200" y="6248400"/>
            <a:ext cx="1295400" cy="400110"/>
          </a:xfrm>
          <a:prstGeom prst="rect">
            <a:avLst/>
          </a:prstGeom>
          <a:noFill/>
        </p:spPr>
        <p:txBody>
          <a:bodyPr wrap="square" rtlCol="0">
            <a:spAutoFit/>
          </a:bodyPr>
          <a:lstStyle/>
          <a:p>
            <a:r>
              <a:rPr lang="en-US" sz="2000" dirty="0" smtClean="0"/>
              <a:t>Fig. 6–16</a:t>
            </a:r>
          </a:p>
        </p:txBody>
      </p:sp>
      <p:pic>
        <p:nvPicPr>
          <p:cNvPr id="8" name="Picture 7" descr="Ex 6-1.jpg"/>
          <p:cNvPicPr>
            <a:picLocks noChangeAspect="1"/>
          </p:cNvPicPr>
          <p:nvPr/>
        </p:nvPicPr>
        <p:blipFill>
          <a:blip r:embed="rId2" cstate="print"/>
          <a:stretch>
            <a:fillRect/>
          </a:stretch>
        </p:blipFill>
        <p:spPr>
          <a:xfrm>
            <a:off x="555701" y="761999"/>
            <a:ext cx="8221879" cy="2998631"/>
          </a:xfrm>
          <a:prstGeom prst="rect">
            <a:avLst/>
          </a:prstGeom>
        </p:spPr>
      </p:pic>
      <p:pic>
        <p:nvPicPr>
          <p:cNvPr id="9" name="Picture 8" descr="fig 6-16.jpg"/>
          <p:cNvPicPr>
            <a:picLocks noChangeAspect="1"/>
          </p:cNvPicPr>
          <p:nvPr/>
        </p:nvPicPr>
        <p:blipFill>
          <a:blip r:embed="rId3" cstate="print"/>
          <a:stretch>
            <a:fillRect/>
          </a:stretch>
        </p:blipFill>
        <p:spPr>
          <a:xfrm>
            <a:off x="1219200" y="4114800"/>
            <a:ext cx="6858000" cy="187164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6–1 (continued)</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7" name="Picture 6" descr="Ex 6-1(1).jpg"/>
          <p:cNvPicPr>
            <a:picLocks noChangeAspect="1"/>
          </p:cNvPicPr>
          <p:nvPr/>
        </p:nvPicPr>
        <p:blipFill>
          <a:blip r:embed="rId2" cstate="print"/>
          <a:stretch>
            <a:fillRect/>
          </a:stretch>
        </p:blipFill>
        <p:spPr>
          <a:xfrm>
            <a:off x="589461" y="761999"/>
            <a:ext cx="8251382" cy="3449393"/>
          </a:xfrm>
          <a:prstGeom prst="rect">
            <a:avLst/>
          </a:prstGeom>
        </p:spPr>
      </p:pic>
      <p:pic>
        <p:nvPicPr>
          <p:cNvPr id="8" name="Picture 7" descr="fig 6-16.jpg"/>
          <p:cNvPicPr>
            <a:picLocks noChangeAspect="1"/>
          </p:cNvPicPr>
          <p:nvPr/>
        </p:nvPicPr>
        <p:blipFill>
          <a:blip r:embed="rId3" cstate="print"/>
          <a:stretch>
            <a:fillRect/>
          </a:stretch>
        </p:blipFill>
        <p:spPr>
          <a:xfrm>
            <a:off x="1600200" y="4419600"/>
            <a:ext cx="6477000" cy="1767667"/>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6–1 (continued)</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7" name="Picture 3" descr="bud29281_0527"/>
          <p:cNvPicPr>
            <a:picLocks noChangeAspect="1" noChangeArrowheads="1"/>
          </p:cNvPicPr>
          <p:nvPr/>
        </p:nvPicPr>
        <p:blipFill>
          <a:blip r:embed="rId2" cstate="print"/>
          <a:srcRect t="6873"/>
          <a:stretch>
            <a:fillRect/>
          </a:stretch>
        </p:blipFill>
        <p:spPr bwMode="auto">
          <a:xfrm>
            <a:off x="5105400" y="1010984"/>
            <a:ext cx="4038600" cy="5517723"/>
          </a:xfrm>
          <a:prstGeom prst="rect">
            <a:avLst/>
          </a:prstGeom>
          <a:noFill/>
        </p:spPr>
      </p:pic>
      <p:sp>
        <p:nvSpPr>
          <p:cNvPr id="11" name="TextBox 10"/>
          <p:cNvSpPr txBox="1"/>
          <p:nvPr/>
        </p:nvSpPr>
        <p:spPr>
          <a:xfrm>
            <a:off x="3810000" y="5791200"/>
            <a:ext cx="1295400" cy="400110"/>
          </a:xfrm>
          <a:prstGeom prst="rect">
            <a:avLst/>
          </a:prstGeom>
          <a:noFill/>
        </p:spPr>
        <p:txBody>
          <a:bodyPr wrap="square" rtlCol="0">
            <a:spAutoFit/>
          </a:bodyPr>
          <a:lstStyle/>
          <a:p>
            <a:r>
              <a:rPr lang="en-US" sz="2000" dirty="0" smtClean="0"/>
              <a:t>Fig. 5–27</a:t>
            </a:r>
          </a:p>
        </p:txBody>
      </p:sp>
      <p:pic>
        <p:nvPicPr>
          <p:cNvPr id="8" name="Picture 7" descr="Ex 6-1(2).jpg"/>
          <p:cNvPicPr>
            <a:picLocks noChangeAspect="1"/>
          </p:cNvPicPr>
          <p:nvPr/>
        </p:nvPicPr>
        <p:blipFill>
          <a:blip r:embed="rId3" cstate="print"/>
          <a:stretch>
            <a:fillRect/>
          </a:stretch>
        </p:blipFill>
        <p:spPr>
          <a:xfrm>
            <a:off x="533400" y="762000"/>
            <a:ext cx="4648200" cy="1031432"/>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6–1 (continued)</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6" name="Picture 5" descr="Ex 6-1(3).jpg"/>
          <p:cNvPicPr>
            <a:picLocks noChangeAspect="1"/>
          </p:cNvPicPr>
          <p:nvPr/>
        </p:nvPicPr>
        <p:blipFill>
          <a:blip r:embed="rId2" cstate="print"/>
          <a:stretch>
            <a:fillRect/>
          </a:stretch>
        </p:blipFill>
        <p:spPr>
          <a:xfrm>
            <a:off x="609600" y="762000"/>
            <a:ext cx="8229600" cy="3727619"/>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Endurance Limit</a:t>
            </a:r>
            <a:endParaRPr lang="en-US" dirty="0"/>
          </a:p>
        </p:txBody>
      </p:sp>
      <p:sp>
        <p:nvSpPr>
          <p:cNvPr id="3" name="Content Placeholder 2"/>
          <p:cNvSpPr>
            <a:spLocks noGrp="1"/>
          </p:cNvSpPr>
          <p:nvPr>
            <p:ph idx="1"/>
          </p:nvPr>
        </p:nvSpPr>
        <p:spPr>
          <a:xfrm>
            <a:off x="381000" y="838200"/>
            <a:ext cx="8763000" cy="5334000"/>
          </a:xfrm>
        </p:spPr>
        <p:txBody>
          <a:bodyPr/>
          <a:lstStyle/>
          <a:p>
            <a:r>
              <a:rPr lang="en-US" dirty="0" smtClean="0"/>
              <a:t>The endurance limit for steels has been experimentally found to be related to the ultimate strength</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
        <p:nvSpPr>
          <p:cNvPr id="8" name="TextBox 7"/>
          <p:cNvSpPr txBox="1"/>
          <p:nvPr/>
        </p:nvSpPr>
        <p:spPr>
          <a:xfrm>
            <a:off x="2362200" y="6324600"/>
            <a:ext cx="1295400" cy="400110"/>
          </a:xfrm>
          <a:prstGeom prst="rect">
            <a:avLst/>
          </a:prstGeom>
          <a:noFill/>
        </p:spPr>
        <p:txBody>
          <a:bodyPr wrap="square" rtlCol="0">
            <a:spAutoFit/>
          </a:bodyPr>
          <a:lstStyle/>
          <a:p>
            <a:r>
              <a:rPr lang="en-US" sz="2000" dirty="0" smtClean="0"/>
              <a:t>Fig. 6–17</a:t>
            </a:r>
          </a:p>
        </p:txBody>
      </p:sp>
      <p:pic>
        <p:nvPicPr>
          <p:cNvPr id="7" name="Picture 6" descr="fig 6-17.jpg"/>
          <p:cNvPicPr>
            <a:picLocks noChangeAspect="1"/>
          </p:cNvPicPr>
          <p:nvPr/>
        </p:nvPicPr>
        <p:blipFill>
          <a:blip r:embed="rId2" cstate="print"/>
          <a:stretch>
            <a:fillRect/>
          </a:stretch>
        </p:blipFill>
        <p:spPr>
          <a:xfrm>
            <a:off x="762000" y="1676400"/>
            <a:ext cx="7239000" cy="4643343"/>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Endurance Limit</a:t>
            </a:r>
            <a:endParaRPr lang="en-US" dirty="0"/>
          </a:p>
        </p:txBody>
      </p:sp>
      <p:sp>
        <p:nvSpPr>
          <p:cNvPr id="3" name="Content Placeholder 2"/>
          <p:cNvSpPr>
            <a:spLocks noGrp="1"/>
          </p:cNvSpPr>
          <p:nvPr>
            <p:ph idx="1"/>
          </p:nvPr>
        </p:nvSpPr>
        <p:spPr>
          <a:xfrm>
            <a:off x="381000" y="838200"/>
            <a:ext cx="8763000" cy="5334000"/>
          </a:xfrm>
        </p:spPr>
        <p:txBody>
          <a:bodyPr/>
          <a:lstStyle/>
          <a:p>
            <a:r>
              <a:rPr lang="en-US" dirty="0" smtClean="0"/>
              <a:t>Simplified estimate of endurance limit for steels for the rotating-beam specimen, </a:t>
            </a:r>
            <a:r>
              <a:rPr lang="en-US" i="1" dirty="0" err="1" smtClean="0"/>
              <a:t>S</a:t>
            </a:r>
            <a:r>
              <a:rPr lang="en-US" i="1" dirty="0" err="1" smtClean="0">
                <a:latin typeface="Times New Roman"/>
                <a:cs typeface="Times New Roman"/>
              </a:rPr>
              <a:t>'</a:t>
            </a:r>
            <a:r>
              <a:rPr lang="en-US" i="1" baseline="-25000" dirty="0" err="1" smtClean="0"/>
              <a:t>e</a:t>
            </a:r>
            <a:endParaRPr lang="en-US" baseline="-25000"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
        <p:nvSpPr>
          <p:cNvPr id="7" name="TextBox 6"/>
          <p:cNvSpPr txBox="1"/>
          <p:nvPr/>
        </p:nvSpPr>
        <p:spPr>
          <a:xfrm>
            <a:off x="6553200" y="6019800"/>
            <a:ext cx="1295400" cy="400110"/>
          </a:xfrm>
          <a:prstGeom prst="rect">
            <a:avLst/>
          </a:prstGeom>
          <a:noFill/>
        </p:spPr>
        <p:txBody>
          <a:bodyPr wrap="square" rtlCol="0">
            <a:spAutoFit/>
          </a:bodyPr>
          <a:lstStyle/>
          <a:p>
            <a:r>
              <a:rPr lang="en-US" sz="2000" dirty="0" smtClean="0"/>
              <a:t>Fig. 6–17</a:t>
            </a:r>
          </a:p>
        </p:txBody>
      </p:sp>
      <p:pic>
        <p:nvPicPr>
          <p:cNvPr id="665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6774" y="1676400"/>
            <a:ext cx="8010525" cy="127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descr="fig 6-17.jpg"/>
          <p:cNvPicPr>
            <a:picLocks noChangeAspect="1"/>
          </p:cNvPicPr>
          <p:nvPr/>
        </p:nvPicPr>
        <p:blipFill>
          <a:blip r:embed="rId3" cstate="print"/>
          <a:stretch>
            <a:fillRect/>
          </a:stretch>
        </p:blipFill>
        <p:spPr>
          <a:xfrm>
            <a:off x="685799" y="2971800"/>
            <a:ext cx="5464629" cy="35052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Fatigue Strength</a:t>
            </a:r>
            <a:endParaRPr lang="en-US" dirty="0"/>
          </a:p>
        </p:txBody>
      </p:sp>
      <p:sp>
        <p:nvSpPr>
          <p:cNvPr id="3" name="Content Placeholder 2"/>
          <p:cNvSpPr>
            <a:spLocks noGrp="1"/>
          </p:cNvSpPr>
          <p:nvPr>
            <p:ph idx="1"/>
          </p:nvPr>
        </p:nvSpPr>
        <p:spPr>
          <a:xfrm>
            <a:off x="381000" y="838200"/>
            <a:ext cx="8610600" cy="5715000"/>
          </a:xfrm>
        </p:spPr>
        <p:txBody>
          <a:bodyPr/>
          <a:lstStyle/>
          <a:p>
            <a:r>
              <a:rPr lang="en-US" dirty="0" smtClean="0"/>
              <a:t>For design, an approximation of the idealized </a:t>
            </a:r>
            <a:r>
              <a:rPr lang="en-US" i="1" dirty="0" smtClean="0"/>
              <a:t>S-N</a:t>
            </a:r>
            <a:r>
              <a:rPr lang="en-US" dirty="0" smtClean="0"/>
              <a:t> diagram is desirable.</a:t>
            </a:r>
          </a:p>
          <a:p>
            <a:r>
              <a:rPr lang="en-US" dirty="0" smtClean="0"/>
              <a:t>To estimate the fatigue strength at 10</a:t>
            </a:r>
            <a:r>
              <a:rPr lang="en-US" baseline="30000" dirty="0" smtClean="0"/>
              <a:t>3</a:t>
            </a:r>
            <a:r>
              <a:rPr lang="en-US" dirty="0" smtClean="0"/>
              <a:t> cycles, start with Eq. (</a:t>
            </a:r>
            <a:r>
              <a:rPr lang="en-US" dirty="0"/>
              <a:t>6–2</a:t>
            </a:r>
            <a:r>
              <a:rPr lang="en-US" dirty="0" smtClean="0"/>
              <a:t>)</a:t>
            </a:r>
          </a:p>
          <a:p>
            <a:endParaRPr lang="en-US" dirty="0" smtClean="0"/>
          </a:p>
          <a:p>
            <a:endParaRPr lang="en-US" dirty="0" smtClean="0"/>
          </a:p>
          <a:p>
            <a:r>
              <a:rPr lang="en-US" dirty="0" smtClean="0"/>
              <a:t>Define the specimen fatigue strength at a specific number of cycles as</a:t>
            </a:r>
          </a:p>
          <a:p>
            <a:endParaRPr lang="en-US" dirty="0" smtClean="0"/>
          </a:p>
          <a:p>
            <a:r>
              <a:rPr lang="en-US" dirty="0" smtClean="0"/>
              <a:t>Combine with Eq. (6–2), </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11267" name="Picture 3"/>
          <p:cNvPicPr>
            <a:picLocks noChangeAspect="1" noChangeArrowheads="1"/>
          </p:cNvPicPr>
          <p:nvPr/>
        </p:nvPicPr>
        <p:blipFill>
          <a:blip r:embed="rId2" cstate="print"/>
          <a:srcRect/>
          <a:stretch>
            <a:fillRect/>
          </a:stretch>
        </p:blipFill>
        <p:spPr bwMode="auto">
          <a:xfrm>
            <a:off x="2743200" y="3657600"/>
            <a:ext cx="2085975" cy="428625"/>
          </a:xfrm>
          <a:prstGeom prst="rect">
            <a:avLst/>
          </a:prstGeom>
          <a:noFill/>
          <a:ln w="9525">
            <a:noFill/>
            <a:miter lim="800000"/>
            <a:headEnd/>
            <a:tailEnd/>
          </a:ln>
        </p:spPr>
      </p:pic>
      <p:pic>
        <p:nvPicPr>
          <p:cNvPr id="6758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9825" y="2133600"/>
            <a:ext cx="6172200" cy="77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758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09825" y="4800600"/>
            <a:ext cx="620077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Fatigue Strength</a:t>
            </a:r>
            <a:endParaRPr lang="en-US" dirty="0"/>
          </a:p>
        </p:txBody>
      </p:sp>
      <p:sp>
        <p:nvSpPr>
          <p:cNvPr id="3" name="Content Placeholder 2"/>
          <p:cNvSpPr>
            <a:spLocks noGrp="1"/>
          </p:cNvSpPr>
          <p:nvPr>
            <p:ph idx="1"/>
          </p:nvPr>
        </p:nvSpPr>
        <p:spPr>
          <a:xfrm>
            <a:off x="381000" y="1447800"/>
            <a:ext cx="8534400" cy="5181600"/>
          </a:xfrm>
        </p:spPr>
        <p:txBody>
          <a:bodyPr/>
          <a:lstStyle/>
          <a:p>
            <a:r>
              <a:rPr lang="en-US" dirty="0" smtClean="0"/>
              <a:t>At 10</a:t>
            </a:r>
            <a:r>
              <a:rPr lang="en-US" baseline="30000" dirty="0" smtClean="0"/>
              <a:t>3</a:t>
            </a:r>
            <a:r>
              <a:rPr lang="en-US" dirty="0" smtClean="0"/>
              <a:t> cycles,</a:t>
            </a:r>
          </a:p>
          <a:p>
            <a:r>
              <a:rPr lang="en-US" i="1" dirty="0" smtClean="0"/>
              <a:t>f </a:t>
            </a:r>
            <a:r>
              <a:rPr lang="en-US" dirty="0" smtClean="0"/>
              <a:t>is the fraction of </a:t>
            </a:r>
            <a:r>
              <a:rPr lang="en-US" i="1" dirty="0" err="1" smtClean="0"/>
              <a:t>S</a:t>
            </a:r>
            <a:r>
              <a:rPr lang="en-US" i="1" baseline="-25000" dirty="0" err="1" smtClean="0"/>
              <a:t>ut</a:t>
            </a:r>
            <a:r>
              <a:rPr lang="en-US" dirty="0" smtClean="0"/>
              <a:t> represented by</a:t>
            </a:r>
          </a:p>
          <a:p>
            <a:r>
              <a:rPr lang="en-US" dirty="0" smtClean="0"/>
              <a:t>Solving for </a:t>
            </a:r>
            <a:r>
              <a:rPr lang="en-US" i="1" dirty="0" smtClean="0"/>
              <a:t>f</a:t>
            </a:r>
            <a:r>
              <a:rPr lang="en-US" dirty="0" smtClean="0"/>
              <a:t>, </a:t>
            </a:r>
          </a:p>
          <a:p>
            <a:endParaRPr lang="en-US" i="1" dirty="0" smtClean="0"/>
          </a:p>
          <a:p>
            <a:endParaRPr lang="en-US" i="1" dirty="0" smtClean="0"/>
          </a:p>
          <a:p>
            <a:r>
              <a:rPr lang="en-US" dirty="0" smtClean="0"/>
              <a:t>The SAE approximation for steels with </a:t>
            </a:r>
            <a:r>
              <a:rPr lang="en-US" i="1" dirty="0" smtClean="0"/>
              <a:t>H</a:t>
            </a:r>
            <a:r>
              <a:rPr lang="en-US" i="1" baseline="-25000" dirty="0" smtClean="0"/>
              <a:t>B</a:t>
            </a:r>
            <a:r>
              <a:rPr lang="en-US" i="1" dirty="0" smtClean="0"/>
              <a:t> ≤ </a:t>
            </a:r>
            <a:r>
              <a:rPr lang="en-US" dirty="0" smtClean="0"/>
              <a:t>500 may be used.</a:t>
            </a:r>
          </a:p>
          <a:p>
            <a:endParaRPr lang="en-US" dirty="0" smtClean="0"/>
          </a:p>
          <a:p>
            <a:r>
              <a:rPr lang="en-US" dirty="0" smtClean="0"/>
              <a:t>To find </a:t>
            </a:r>
            <a:r>
              <a:rPr lang="en-US" i="1" dirty="0" smtClean="0"/>
              <a:t>b</a:t>
            </a:r>
            <a:r>
              <a:rPr lang="en-US" dirty="0" smtClean="0"/>
              <a:t>, substitute the endurance strength and corresponding cycles into Eq. (6–9) and solve for </a:t>
            </a:r>
            <a:r>
              <a:rPr lang="en-US" i="1" dirty="0" smtClean="0"/>
              <a:t>b</a:t>
            </a:r>
            <a:r>
              <a:rPr lang="en-US" dirty="0" smtClean="0"/>
              <a:t> </a:t>
            </a:r>
          </a:p>
          <a:p>
            <a:endParaRPr lang="en-US" dirty="0" smtClean="0"/>
          </a:p>
          <a:p>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12291" name="Picture 3"/>
          <p:cNvPicPr>
            <a:picLocks noChangeAspect="1" noChangeArrowheads="1"/>
          </p:cNvPicPr>
          <p:nvPr/>
        </p:nvPicPr>
        <p:blipFill>
          <a:blip r:embed="rId3" cstate="print"/>
          <a:srcRect/>
          <a:stretch>
            <a:fillRect/>
          </a:stretch>
        </p:blipFill>
        <p:spPr bwMode="auto">
          <a:xfrm>
            <a:off x="2667000" y="1524000"/>
            <a:ext cx="3648075" cy="390525"/>
          </a:xfrm>
          <a:prstGeom prst="rect">
            <a:avLst/>
          </a:prstGeom>
          <a:noFill/>
          <a:ln w="9525">
            <a:noFill/>
            <a:miter lim="800000"/>
            <a:headEnd/>
            <a:tailEnd/>
          </a:ln>
        </p:spPr>
      </p:pic>
      <p:graphicFrame>
        <p:nvGraphicFramePr>
          <p:cNvPr id="8" name="Object 7"/>
          <p:cNvGraphicFramePr>
            <a:graphicFrameLocks noChangeAspect="1"/>
          </p:cNvGraphicFramePr>
          <p:nvPr/>
        </p:nvGraphicFramePr>
        <p:xfrm>
          <a:off x="5334000" y="1905000"/>
          <a:ext cx="914400" cy="496389"/>
        </p:xfrm>
        <a:graphic>
          <a:graphicData uri="http://schemas.openxmlformats.org/presentationml/2006/ole">
            <mc:AlternateContent xmlns:mc="http://schemas.openxmlformats.org/markup-compatibility/2006">
              <mc:Choice xmlns:v="urn:schemas-microsoft-com:vml" Requires="v">
                <p:oleObj spid="_x0000_s12309" name="Equation" r:id="rId4" imgW="444307" imgH="241195" progId="Equation.DSMT4">
                  <p:embed/>
                </p:oleObj>
              </mc:Choice>
              <mc:Fallback>
                <p:oleObj name="Equation" r:id="rId4" imgW="444307" imgH="241195" progId="Equation.DSMT4">
                  <p:embed/>
                  <p:pic>
                    <p:nvPicPr>
                      <p:cNvPr id="0"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0" y="1905000"/>
                        <a:ext cx="914400" cy="49638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2"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81250" y="838200"/>
            <a:ext cx="620077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38400" y="2828925"/>
            <a:ext cx="6200775"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7" name="Picture 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7712" y="4114800"/>
            <a:ext cx="8258175"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8" name="Picture 1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76475" y="5334000"/>
            <a:ext cx="6305550" cy="73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Fatigue Strength</a:t>
            </a:r>
            <a:endParaRPr lang="en-US" dirty="0"/>
          </a:p>
        </p:txBody>
      </p:sp>
      <p:sp>
        <p:nvSpPr>
          <p:cNvPr id="3" name="Content Placeholder 2"/>
          <p:cNvSpPr>
            <a:spLocks noGrp="1"/>
          </p:cNvSpPr>
          <p:nvPr>
            <p:ph idx="1"/>
          </p:nvPr>
        </p:nvSpPr>
        <p:spPr>
          <a:xfrm>
            <a:off x="381000" y="3505200"/>
            <a:ext cx="8534400" cy="3124200"/>
          </a:xfrm>
        </p:spPr>
        <p:txBody>
          <a:bodyPr/>
          <a:lstStyle/>
          <a:p>
            <a:endParaRPr lang="en-US" dirty="0" smtClean="0"/>
          </a:p>
          <a:p>
            <a:r>
              <a:rPr lang="en-US" dirty="0" err="1" smtClean="0"/>
              <a:t>Eqs</a:t>
            </a:r>
            <a:r>
              <a:rPr lang="en-US" dirty="0" smtClean="0"/>
              <a:t>. (6–11) and (6–12) can be substituted into </a:t>
            </a:r>
            <a:r>
              <a:rPr lang="en-US" dirty="0" err="1" smtClean="0"/>
              <a:t>Eqs</a:t>
            </a:r>
            <a:r>
              <a:rPr lang="en-US" dirty="0" smtClean="0"/>
              <a:t>. (6–9) and </a:t>
            </a:r>
            <a:br>
              <a:rPr lang="en-US" dirty="0" smtClean="0"/>
            </a:br>
            <a:r>
              <a:rPr lang="en-US" dirty="0" smtClean="0"/>
              <a:t>(6–10) to obtain expressions for </a:t>
            </a:r>
            <a:r>
              <a:rPr lang="en-US" i="1" dirty="0" err="1" smtClean="0"/>
              <a:t>S</a:t>
            </a:r>
            <a:r>
              <a:rPr lang="en-US" i="1" dirty="0" err="1" smtClean="0">
                <a:latin typeface="Times New Roman"/>
                <a:cs typeface="Times New Roman"/>
              </a:rPr>
              <a:t>'</a:t>
            </a:r>
            <a:r>
              <a:rPr lang="en-US" i="1" baseline="-25000" dirty="0" err="1" smtClean="0"/>
              <a:t>f</a:t>
            </a:r>
            <a:r>
              <a:rPr lang="en-US" dirty="0" smtClean="0"/>
              <a:t>  and </a:t>
            </a:r>
            <a:r>
              <a:rPr lang="en-US" i="1" dirty="0" smtClean="0"/>
              <a:t>f</a:t>
            </a:r>
            <a:endParaRPr lang="en-US" dirty="0" smtClean="0"/>
          </a:p>
          <a:p>
            <a:endParaRPr lang="en-US" dirty="0" smtClean="0"/>
          </a:p>
          <a:p>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12"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81250" y="838200"/>
            <a:ext cx="620077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57450" y="1381125"/>
            <a:ext cx="6200775"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2266950"/>
            <a:ext cx="8258175"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81250" y="2924175"/>
            <a:ext cx="6305550" cy="73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Stages of Fatigue Failure</a:t>
            </a:r>
            <a:endParaRPr lang="en-US" dirty="0"/>
          </a:p>
        </p:txBody>
      </p:sp>
      <p:sp>
        <p:nvSpPr>
          <p:cNvPr id="3" name="Content Placeholder 2"/>
          <p:cNvSpPr>
            <a:spLocks noGrp="1"/>
          </p:cNvSpPr>
          <p:nvPr>
            <p:ph idx="1"/>
          </p:nvPr>
        </p:nvSpPr>
        <p:spPr/>
        <p:txBody>
          <a:bodyPr/>
          <a:lstStyle/>
          <a:p>
            <a:r>
              <a:rPr lang="en-US" i="1" dirty="0" smtClean="0"/>
              <a:t>Stage I</a:t>
            </a:r>
            <a:r>
              <a:rPr lang="en-US" dirty="0" smtClean="0"/>
              <a:t> – Initiation of micro-crack due to cyclic plastic deformation</a:t>
            </a:r>
          </a:p>
          <a:p>
            <a:r>
              <a:rPr lang="en-US" i="1" dirty="0" smtClean="0"/>
              <a:t>Stage II</a:t>
            </a:r>
            <a:r>
              <a:rPr lang="en-US" dirty="0" smtClean="0"/>
              <a:t> – Progresses to macro-crack that repeatedly opens and closes, creating bands called </a:t>
            </a:r>
            <a:r>
              <a:rPr lang="en-US" i="1" dirty="0" smtClean="0"/>
              <a:t>beach marks</a:t>
            </a:r>
            <a:endParaRPr lang="en-US" dirty="0" smtClean="0"/>
          </a:p>
          <a:p>
            <a:r>
              <a:rPr lang="en-US" i="1" dirty="0" smtClean="0"/>
              <a:t>Stage III</a:t>
            </a:r>
            <a:r>
              <a:rPr lang="en-US" dirty="0" smtClean="0"/>
              <a:t> – Crack has propagated far enough that remaining material is insufficient to carry the load, and fails by simple ultimate failure</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3" descr="bud21932_0601"/>
          <p:cNvPicPr>
            <a:picLocks noChangeAspect="1" noChangeArrowheads="1"/>
          </p:cNvPicPr>
          <p:nvPr/>
        </p:nvPicPr>
        <p:blipFill>
          <a:blip r:embed="rId2" cstate="print"/>
          <a:srcRect t="2929"/>
          <a:stretch>
            <a:fillRect/>
          </a:stretch>
        </p:blipFill>
        <p:spPr bwMode="auto">
          <a:xfrm>
            <a:off x="4495800" y="1066800"/>
            <a:ext cx="4265698" cy="5049838"/>
          </a:xfrm>
          <a:prstGeom prst="rect">
            <a:avLst/>
          </a:prstGeom>
          <a:noFill/>
          <a:ln w="9525">
            <a:noFill/>
            <a:miter lim="800000"/>
            <a:headEnd/>
            <a:tailEnd/>
          </a:ln>
        </p:spPr>
      </p:pic>
      <p:sp>
        <p:nvSpPr>
          <p:cNvPr id="6" name="TextBox 5"/>
          <p:cNvSpPr txBox="1"/>
          <p:nvPr/>
        </p:nvSpPr>
        <p:spPr>
          <a:xfrm>
            <a:off x="6096000" y="6096000"/>
            <a:ext cx="1295400" cy="400110"/>
          </a:xfrm>
          <a:prstGeom prst="rect">
            <a:avLst/>
          </a:prstGeom>
          <a:noFill/>
        </p:spPr>
        <p:txBody>
          <a:bodyPr wrap="square" rtlCol="0">
            <a:spAutoFit/>
          </a:bodyPr>
          <a:lstStyle/>
          <a:p>
            <a:r>
              <a:rPr lang="en-US" sz="2000" dirty="0" smtClean="0"/>
              <a:t>Fig. 6–1</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Fatigue Strength Fraction </a:t>
            </a:r>
            <a:r>
              <a:rPr lang="en-US" i="1" dirty="0" smtClean="0"/>
              <a:t>f</a:t>
            </a:r>
            <a:endParaRPr lang="en-US" dirty="0"/>
          </a:p>
        </p:txBody>
      </p:sp>
      <p:sp>
        <p:nvSpPr>
          <p:cNvPr id="3" name="Content Placeholder 2"/>
          <p:cNvSpPr>
            <a:spLocks noGrp="1"/>
          </p:cNvSpPr>
          <p:nvPr>
            <p:ph idx="1"/>
          </p:nvPr>
        </p:nvSpPr>
        <p:spPr>
          <a:xfrm>
            <a:off x="381000" y="838200"/>
            <a:ext cx="8458200" cy="1752600"/>
          </a:xfrm>
        </p:spPr>
        <p:txBody>
          <a:bodyPr/>
          <a:lstStyle/>
          <a:p>
            <a:r>
              <a:rPr lang="en-US" dirty="0" smtClean="0"/>
              <a:t>Plot Eq. (6–10) for the fatigue strength fraction </a:t>
            </a:r>
            <a:r>
              <a:rPr lang="en-US" i="1" dirty="0" smtClean="0"/>
              <a:t>f</a:t>
            </a:r>
            <a:r>
              <a:rPr lang="en-US" dirty="0" smtClean="0"/>
              <a:t> of </a:t>
            </a:r>
            <a:r>
              <a:rPr lang="en-US" i="1" dirty="0" err="1" smtClean="0"/>
              <a:t>S</a:t>
            </a:r>
            <a:r>
              <a:rPr lang="en-US" i="1" baseline="-25000" dirty="0" err="1" smtClean="0"/>
              <a:t>ut</a:t>
            </a:r>
            <a:r>
              <a:rPr lang="en-US" dirty="0" smtClean="0"/>
              <a:t> at 10</a:t>
            </a:r>
            <a:r>
              <a:rPr lang="en-US" baseline="30000" dirty="0" smtClean="0"/>
              <a:t>3</a:t>
            </a:r>
            <a:r>
              <a:rPr lang="en-US" dirty="0" smtClean="0"/>
              <a:t> cycles</a:t>
            </a:r>
          </a:p>
          <a:p>
            <a:r>
              <a:rPr lang="en-US" dirty="0" smtClean="0"/>
              <a:t>Use </a:t>
            </a:r>
            <a:r>
              <a:rPr lang="en-US" i="1" dirty="0" smtClean="0"/>
              <a:t>f </a:t>
            </a:r>
            <a:r>
              <a:rPr lang="en-US" dirty="0" smtClean="0"/>
              <a:t>from plot for </a:t>
            </a:r>
            <a:r>
              <a:rPr lang="en-US" i="1" dirty="0" err="1" smtClean="0"/>
              <a:t>S</a:t>
            </a:r>
            <a:r>
              <a:rPr lang="en-US" i="1" dirty="0" err="1" smtClean="0">
                <a:cs typeface="Times New Roman"/>
              </a:rPr>
              <a:t>'</a:t>
            </a:r>
            <a:r>
              <a:rPr lang="en-US" i="1" baseline="-25000" dirty="0" err="1" smtClean="0"/>
              <a:t>f</a:t>
            </a:r>
            <a:r>
              <a:rPr lang="en-US" dirty="0" smtClean="0"/>
              <a:t> = </a:t>
            </a:r>
            <a:r>
              <a:rPr lang="en-US" i="1" dirty="0" smtClean="0"/>
              <a:t>f </a:t>
            </a:r>
            <a:r>
              <a:rPr lang="en-US" i="1" dirty="0" err="1" smtClean="0"/>
              <a:t>S</a:t>
            </a:r>
            <a:r>
              <a:rPr lang="en-US" i="1" baseline="-25000" dirty="0" err="1" smtClean="0"/>
              <a:t>ut</a:t>
            </a:r>
            <a:r>
              <a:rPr lang="en-US" i="1" dirty="0" smtClean="0"/>
              <a:t> </a:t>
            </a:r>
            <a:r>
              <a:rPr lang="en-US" dirty="0" smtClean="0"/>
              <a:t>at 10</a:t>
            </a:r>
            <a:r>
              <a:rPr lang="en-US" baseline="30000" dirty="0" smtClean="0"/>
              <a:t>3</a:t>
            </a:r>
            <a:r>
              <a:rPr lang="en-US" dirty="0" smtClean="0"/>
              <a:t> cycles on </a:t>
            </a:r>
            <a:r>
              <a:rPr lang="en-US" i="1" dirty="0" smtClean="0"/>
              <a:t>S-N </a:t>
            </a:r>
            <a:r>
              <a:rPr lang="en-US" dirty="0" smtClean="0"/>
              <a:t>diagram</a:t>
            </a:r>
          </a:p>
          <a:p>
            <a:r>
              <a:rPr lang="en-US" dirty="0" smtClean="0"/>
              <a:t>Assumes </a:t>
            </a:r>
            <a:r>
              <a:rPr lang="en-US" i="1" dirty="0" smtClean="0"/>
              <a:t>S</a:t>
            </a:r>
            <a:r>
              <a:rPr lang="en-US" i="1" baseline="-25000" dirty="0" smtClean="0"/>
              <a:t>e</a:t>
            </a:r>
            <a:r>
              <a:rPr lang="en-US" i="1" dirty="0" smtClean="0"/>
              <a:t> = </a:t>
            </a:r>
            <a:r>
              <a:rPr lang="en-US" i="1" dirty="0" err="1" smtClean="0"/>
              <a:t>S</a:t>
            </a:r>
            <a:r>
              <a:rPr lang="en-US" i="1" dirty="0" err="1" smtClean="0">
                <a:latin typeface="Times New Roman"/>
                <a:cs typeface="Times New Roman"/>
              </a:rPr>
              <a:t>'</a:t>
            </a:r>
            <a:r>
              <a:rPr lang="en-US" i="1" baseline="-25000" dirty="0" err="1" smtClean="0"/>
              <a:t>e</a:t>
            </a:r>
            <a:r>
              <a:rPr lang="en-US" i="1" dirty="0" smtClean="0"/>
              <a:t>= </a:t>
            </a:r>
            <a:r>
              <a:rPr lang="en-US" dirty="0" smtClean="0"/>
              <a:t>0.5</a:t>
            </a:r>
            <a:r>
              <a:rPr lang="en-US" i="1" dirty="0" smtClean="0"/>
              <a:t>S</a:t>
            </a:r>
            <a:r>
              <a:rPr lang="en-US" i="1" baseline="-25000" dirty="0" smtClean="0"/>
              <a:t>ut</a:t>
            </a:r>
            <a:r>
              <a:rPr lang="en-US" i="1" dirty="0" smtClean="0"/>
              <a:t> </a:t>
            </a:r>
            <a:r>
              <a:rPr lang="en-US" dirty="0" smtClean="0"/>
              <a:t>at 10</a:t>
            </a:r>
            <a:r>
              <a:rPr lang="en-US" baseline="30000" dirty="0" smtClean="0"/>
              <a:t>6</a:t>
            </a:r>
            <a:r>
              <a:rPr lang="en-US" dirty="0" smtClean="0"/>
              <a:t> cycles</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
        <p:nvSpPr>
          <p:cNvPr id="6" name="TextBox 5"/>
          <p:cNvSpPr txBox="1"/>
          <p:nvPr/>
        </p:nvSpPr>
        <p:spPr>
          <a:xfrm>
            <a:off x="6553200" y="5867400"/>
            <a:ext cx="1295400" cy="400110"/>
          </a:xfrm>
          <a:prstGeom prst="rect">
            <a:avLst/>
          </a:prstGeom>
          <a:noFill/>
        </p:spPr>
        <p:txBody>
          <a:bodyPr wrap="square" rtlCol="0">
            <a:spAutoFit/>
          </a:bodyPr>
          <a:lstStyle/>
          <a:p>
            <a:r>
              <a:rPr lang="en-US" sz="2000" dirty="0" smtClean="0"/>
              <a:t>Fig. 6–18</a:t>
            </a:r>
          </a:p>
        </p:txBody>
      </p:sp>
      <p:pic>
        <p:nvPicPr>
          <p:cNvPr id="7" name="Picture 6" descr="fig 6-18.jpg"/>
          <p:cNvPicPr>
            <a:picLocks noChangeAspect="1"/>
          </p:cNvPicPr>
          <p:nvPr/>
        </p:nvPicPr>
        <p:blipFill>
          <a:blip r:embed="rId2" cstate="print"/>
          <a:stretch>
            <a:fillRect/>
          </a:stretch>
        </p:blipFill>
        <p:spPr>
          <a:xfrm>
            <a:off x="457200" y="2590800"/>
            <a:ext cx="5791200" cy="3998933"/>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Equations for </a:t>
            </a:r>
            <a:r>
              <a:rPr lang="en-US" i="1" dirty="0" smtClean="0"/>
              <a:t>S-N</a:t>
            </a:r>
            <a:r>
              <a:rPr lang="en-US" dirty="0" smtClean="0"/>
              <a:t> Diagram</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sp>
        <p:nvSpPr>
          <p:cNvPr id="4" name="Text Placeholder 3"/>
          <p:cNvSpPr txBox="1">
            <a:spLocks/>
          </p:cNvSpPr>
          <p:nvPr/>
        </p:nvSpPr>
        <p:spPr>
          <a:xfrm>
            <a:off x="304800" y="939800"/>
            <a:ext cx="4038600" cy="3733800"/>
          </a:xfrm>
          <a:prstGeom prst="rect">
            <a:avLst/>
          </a:prstGeom>
        </p:spPr>
        <p:txBody>
          <a:bodyPr/>
          <a:lstStyle/>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Write equation for </a:t>
            </a:r>
            <a:r>
              <a:rPr kumimoji="0" lang="en-US" sz="2400" b="0" i="1" u="none" strike="noStrike" kern="1200" cap="none" spc="0" normalizeH="0" baseline="0" noProof="0" dirty="0" smtClean="0">
                <a:ln>
                  <a:noFill/>
                </a:ln>
                <a:solidFill>
                  <a:schemeClr val="tx1"/>
                </a:solidFill>
                <a:effectLst/>
                <a:uLnTx/>
                <a:uFillTx/>
                <a:latin typeface="+mn-lt"/>
                <a:ea typeface="+mn-ea"/>
                <a:cs typeface="+mn-cs"/>
              </a:rPr>
              <a:t>S-N </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line from</a:t>
            </a:r>
            <a:r>
              <a:rPr kumimoji="0" lang="en-US" sz="2400" b="0" i="0" u="none" strike="noStrike" kern="1200" cap="none" spc="0" normalizeH="0" noProof="0" dirty="0" smtClean="0">
                <a:ln>
                  <a:noFill/>
                </a:ln>
                <a:solidFill>
                  <a:schemeClr val="tx1"/>
                </a:solidFill>
                <a:effectLst/>
                <a:uLnTx/>
                <a:uFillTx/>
                <a:latin typeface="+mn-lt"/>
                <a:ea typeface="+mn-ea"/>
                <a:cs typeface="+mn-cs"/>
              </a:rPr>
              <a:t> </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10</a:t>
            </a:r>
            <a:r>
              <a:rPr kumimoji="0" lang="en-US" sz="2400" b="0" i="0" u="none" strike="noStrike" kern="1200" cap="none" spc="0" normalizeH="0" baseline="30000" noProof="0" dirty="0" smtClean="0">
                <a:ln>
                  <a:noFill/>
                </a:ln>
                <a:solidFill>
                  <a:schemeClr val="tx1"/>
                </a:solidFill>
                <a:effectLst/>
                <a:uLnTx/>
                <a:uFillTx/>
                <a:latin typeface="+mn-lt"/>
                <a:ea typeface="+mn-ea"/>
                <a:cs typeface="+mn-cs"/>
              </a:rPr>
              <a:t>3</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to 10</a:t>
            </a:r>
            <a:r>
              <a:rPr kumimoji="0" lang="en-US" sz="2400" b="0" i="0" u="none" strike="noStrike" kern="1200" cap="none" spc="0" normalizeH="0" baseline="30000" noProof="0" dirty="0" smtClean="0">
                <a:ln>
                  <a:noFill/>
                </a:ln>
                <a:solidFill>
                  <a:schemeClr val="tx1"/>
                </a:solidFill>
                <a:effectLst/>
                <a:uLnTx/>
                <a:uFillTx/>
                <a:latin typeface="+mn-lt"/>
                <a:ea typeface="+mn-ea"/>
                <a:cs typeface="+mn-cs"/>
              </a:rPr>
              <a:t>6</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cycles</a:t>
            </a: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lang="en-US" sz="2400" dirty="0" smtClean="0"/>
              <a:t>Two known points</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At  </a:t>
            </a:r>
            <a:r>
              <a:rPr kumimoji="0" lang="en-US" sz="2400" b="0" i="1" u="none" strike="noStrike" kern="1200" cap="none" spc="0" normalizeH="0" baseline="0" noProof="0" dirty="0" smtClean="0">
                <a:ln>
                  <a:noFill/>
                </a:ln>
                <a:solidFill>
                  <a:schemeClr val="tx1"/>
                </a:solidFill>
                <a:effectLst/>
                <a:uLnTx/>
                <a:uFillTx/>
                <a:latin typeface="+mn-lt"/>
                <a:ea typeface="+mn-ea"/>
                <a:cs typeface="+mn-cs"/>
              </a:rPr>
              <a:t>N</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=10</a:t>
            </a:r>
            <a:r>
              <a:rPr kumimoji="0" lang="en-US" sz="2400" b="0" i="0" u="none" strike="noStrike" kern="1200" cap="none" spc="0" normalizeH="0" baseline="30000" noProof="0" dirty="0" smtClean="0">
                <a:ln>
                  <a:noFill/>
                </a:ln>
                <a:solidFill>
                  <a:schemeClr val="tx1"/>
                </a:solidFill>
                <a:effectLst/>
                <a:uLnTx/>
                <a:uFillTx/>
                <a:latin typeface="+mn-lt"/>
                <a:ea typeface="+mn-ea"/>
                <a:cs typeface="+mn-cs"/>
              </a:rPr>
              <a:t>3</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cycles, </a:t>
            </a:r>
            <a:br>
              <a:rPr kumimoji="0" lang="en-US" sz="2400" b="0" i="0" u="none" strike="noStrike" kern="1200" cap="none" spc="0" normalizeH="0" baseline="0" noProof="0" dirty="0" smtClean="0">
                <a:ln>
                  <a:noFill/>
                </a:ln>
                <a:solidFill>
                  <a:schemeClr val="tx1"/>
                </a:solidFill>
                <a:effectLst/>
                <a:uLnTx/>
                <a:uFillTx/>
                <a:latin typeface="+mn-lt"/>
                <a:ea typeface="+mn-ea"/>
                <a:cs typeface="+mn-cs"/>
              </a:rPr>
            </a:br>
            <a:r>
              <a:rPr kumimoji="0" lang="en-US" sz="2400" b="0" i="1" u="none" strike="noStrike" kern="1200" cap="none" spc="0" normalizeH="0" baseline="0" noProof="0" dirty="0" err="1" smtClean="0">
                <a:ln>
                  <a:noFill/>
                </a:ln>
                <a:solidFill>
                  <a:schemeClr val="tx1"/>
                </a:solidFill>
                <a:effectLst/>
                <a:uLnTx/>
                <a:uFillTx/>
                <a:latin typeface="+mn-lt"/>
                <a:ea typeface="+mn-ea"/>
                <a:cs typeface="+mn-cs"/>
              </a:rPr>
              <a:t>S</a:t>
            </a:r>
            <a:r>
              <a:rPr kumimoji="0" lang="en-US" sz="2400" b="0" i="1" u="none" strike="noStrike" kern="1200" cap="none" spc="0" normalizeH="0" baseline="-25000" noProof="0" dirty="0" err="1" smtClean="0">
                <a:ln>
                  <a:noFill/>
                </a:ln>
                <a:solidFill>
                  <a:schemeClr val="tx1"/>
                </a:solidFill>
                <a:effectLst/>
                <a:uLnTx/>
                <a:uFillTx/>
                <a:latin typeface="+mn-lt"/>
                <a:ea typeface="+mn-ea"/>
                <a:cs typeface="+mn-cs"/>
              </a:rPr>
              <a:t>f</a:t>
            </a:r>
            <a:r>
              <a:rPr kumimoji="0" lang="en-US" sz="2400" b="0" i="1" u="none" strike="noStrike" kern="1200" cap="none" spc="0" normalizeH="0" baseline="0" noProof="0" dirty="0" smtClean="0">
                <a:ln>
                  <a:noFill/>
                </a:ln>
                <a:solidFill>
                  <a:schemeClr val="tx1"/>
                </a:solidFill>
                <a:effectLst/>
                <a:uLnTx/>
                <a:uFillTx/>
                <a:latin typeface="+mn-lt"/>
                <a:ea typeface="+mn-ea"/>
                <a:cs typeface="+mn-cs"/>
              </a:rPr>
              <a:t> = f </a:t>
            </a:r>
            <a:r>
              <a:rPr kumimoji="0" lang="en-US" sz="2400" b="0" i="1" u="none" strike="noStrike" kern="1200" cap="none" spc="0" normalizeH="0" baseline="0" noProof="0" dirty="0" err="1" smtClean="0">
                <a:ln>
                  <a:noFill/>
                </a:ln>
                <a:solidFill>
                  <a:schemeClr val="tx1"/>
                </a:solidFill>
                <a:effectLst/>
                <a:uLnTx/>
                <a:uFillTx/>
                <a:latin typeface="+mn-lt"/>
                <a:ea typeface="+mn-ea"/>
                <a:cs typeface="+mn-cs"/>
              </a:rPr>
              <a:t>S</a:t>
            </a:r>
            <a:r>
              <a:rPr kumimoji="0" lang="en-US" sz="2400" b="0" i="1" u="none" strike="noStrike" kern="1200" cap="none" spc="0" normalizeH="0" baseline="-25000" noProof="0" dirty="0" err="1" smtClean="0">
                <a:ln>
                  <a:noFill/>
                </a:ln>
                <a:solidFill>
                  <a:schemeClr val="tx1"/>
                </a:solidFill>
                <a:effectLst/>
                <a:uLnTx/>
                <a:uFillTx/>
                <a:latin typeface="+mn-lt"/>
                <a:ea typeface="+mn-ea"/>
                <a:cs typeface="+mn-cs"/>
              </a:rPr>
              <a:t>ut</a:t>
            </a:r>
            <a:r>
              <a:rPr kumimoji="0" lang="en-US" sz="2400" b="0" i="1" u="none" strike="noStrike" kern="1200" cap="none" spc="0" normalizeH="0" baseline="0" noProof="0" dirty="0" smtClean="0">
                <a:ln>
                  <a:noFill/>
                </a:ln>
                <a:solidFill>
                  <a:schemeClr val="tx1"/>
                </a:solidFill>
                <a:effectLst/>
                <a:uLnTx/>
                <a:uFillTx/>
                <a:latin typeface="+mn-lt"/>
                <a:ea typeface="+mn-ea"/>
                <a:cs typeface="+mn-cs"/>
              </a:rPr>
              <a:t> </a:t>
            </a: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At  </a:t>
            </a:r>
            <a:r>
              <a:rPr kumimoji="0" lang="en-US" sz="2400" b="0" i="1" u="none" strike="noStrike" kern="1200" cap="none" spc="0" normalizeH="0" baseline="0" noProof="0" dirty="0" smtClean="0">
                <a:ln>
                  <a:noFill/>
                </a:ln>
                <a:solidFill>
                  <a:schemeClr val="tx1"/>
                </a:solidFill>
                <a:effectLst/>
                <a:uLnTx/>
                <a:uFillTx/>
                <a:latin typeface="+mn-lt"/>
                <a:ea typeface="+mn-ea"/>
                <a:cs typeface="+mn-cs"/>
              </a:rPr>
              <a:t>N</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=10</a:t>
            </a:r>
            <a:r>
              <a:rPr kumimoji="0" lang="en-US" sz="2400" b="0" i="0" u="none" strike="noStrike" kern="1200" cap="none" spc="0" normalizeH="0" baseline="30000" noProof="0" dirty="0" smtClean="0">
                <a:ln>
                  <a:noFill/>
                </a:ln>
                <a:solidFill>
                  <a:schemeClr val="tx1"/>
                </a:solidFill>
                <a:effectLst/>
                <a:uLnTx/>
                <a:uFillTx/>
                <a:latin typeface="+mn-lt"/>
                <a:ea typeface="+mn-ea"/>
                <a:cs typeface="+mn-cs"/>
              </a:rPr>
              <a:t>6</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cycles, </a:t>
            </a:r>
            <a:br>
              <a:rPr kumimoji="0" lang="en-US" sz="2400" b="0" i="0" u="none" strike="noStrike" kern="1200" cap="none" spc="0" normalizeH="0" baseline="0" noProof="0" dirty="0" smtClean="0">
                <a:ln>
                  <a:noFill/>
                </a:ln>
                <a:solidFill>
                  <a:schemeClr val="tx1"/>
                </a:solidFill>
                <a:effectLst/>
                <a:uLnTx/>
                <a:uFillTx/>
                <a:latin typeface="+mn-lt"/>
                <a:ea typeface="+mn-ea"/>
                <a:cs typeface="+mn-cs"/>
              </a:rPr>
            </a:br>
            <a:r>
              <a:rPr kumimoji="0" lang="en-US" sz="2400" b="0" i="1" u="none" strike="noStrike" kern="1200" cap="none" spc="0" normalizeH="0" baseline="0" noProof="0" dirty="0" err="1" smtClean="0">
                <a:ln>
                  <a:noFill/>
                </a:ln>
                <a:solidFill>
                  <a:schemeClr val="tx1"/>
                </a:solidFill>
                <a:effectLst/>
                <a:uLnTx/>
                <a:uFillTx/>
                <a:latin typeface="+mn-lt"/>
                <a:ea typeface="+mn-ea"/>
                <a:cs typeface="+mn-cs"/>
              </a:rPr>
              <a:t>S</a:t>
            </a:r>
            <a:r>
              <a:rPr kumimoji="0" lang="en-US" sz="2400" b="0" i="1" u="none" strike="noStrike" kern="1200" cap="none" spc="0" normalizeH="0" baseline="-25000" noProof="0" dirty="0" err="1" smtClean="0">
                <a:ln>
                  <a:noFill/>
                </a:ln>
                <a:solidFill>
                  <a:schemeClr val="tx1"/>
                </a:solidFill>
                <a:effectLst/>
                <a:uLnTx/>
                <a:uFillTx/>
                <a:latin typeface="+mn-lt"/>
                <a:ea typeface="+mn-ea"/>
                <a:cs typeface="+mn-cs"/>
              </a:rPr>
              <a:t>f</a:t>
            </a:r>
            <a:r>
              <a:rPr kumimoji="0" lang="en-US" sz="2400" b="0" i="1" u="none" strike="noStrike" kern="1200" cap="none" spc="0" normalizeH="0" baseline="0" noProof="0" dirty="0" smtClean="0">
                <a:ln>
                  <a:noFill/>
                </a:ln>
                <a:solidFill>
                  <a:schemeClr val="tx1"/>
                </a:solidFill>
                <a:effectLst/>
                <a:uLnTx/>
                <a:uFillTx/>
                <a:latin typeface="+mn-lt"/>
                <a:ea typeface="+mn-ea"/>
                <a:cs typeface="+mn-cs"/>
              </a:rPr>
              <a:t> = S</a:t>
            </a:r>
            <a:r>
              <a:rPr kumimoji="0" lang="en-US" sz="2400" b="0" i="1" u="none" strike="noStrike" kern="1200" cap="none" spc="0" normalizeH="0" baseline="-25000" noProof="0" dirty="0" smtClean="0">
                <a:ln>
                  <a:noFill/>
                </a:ln>
                <a:solidFill>
                  <a:schemeClr val="tx1"/>
                </a:solidFill>
                <a:effectLst/>
                <a:uLnTx/>
                <a:uFillTx/>
                <a:latin typeface="+mn-lt"/>
                <a:ea typeface="+mn-ea"/>
                <a:cs typeface="+mn-cs"/>
              </a:rPr>
              <a:t>e</a:t>
            </a:r>
            <a:r>
              <a:rPr kumimoji="0" lang="en-US" sz="2400" b="0" i="1" u="none" strike="noStrike" kern="1200" cap="none" spc="0" normalizeH="0" baseline="0" noProof="0" dirty="0" smtClean="0">
                <a:ln>
                  <a:noFill/>
                </a:ln>
                <a:solidFill>
                  <a:schemeClr val="tx1"/>
                </a:solidFill>
                <a:effectLst/>
                <a:uLnTx/>
                <a:uFillTx/>
                <a:latin typeface="+mn-lt"/>
                <a:ea typeface="+mn-ea"/>
                <a:cs typeface="+mn-cs"/>
              </a:rPr>
              <a:t> </a:t>
            </a: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Equations for line:</a:t>
            </a: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5" name="Picture 3" descr="bud21932_0610"/>
          <p:cNvPicPr>
            <a:picLocks noChangeAspect="1" noChangeArrowheads="1"/>
          </p:cNvPicPr>
          <p:nvPr/>
        </p:nvPicPr>
        <p:blipFill>
          <a:blip r:embed="rId2" cstate="print"/>
          <a:srcRect t="2949"/>
          <a:stretch>
            <a:fillRect/>
          </a:stretch>
        </p:blipFill>
        <p:spPr>
          <a:xfrm>
            <a:off x="4419600" y="838200"/>
            <a:ext cx="4475163" cy="3327032"/>
          </a:xfrm>
          <a:prstGeom prst="rect">
            <a:avLst/>
          </a:prstGeom>
          <a:noFill/>
        </p:spPr>
      </p:pic>
      <p:sp>
        <p:nvSpPr>
          <p:cNvPr id="9" name="TextBox 8"/>
          <p:cNvSpPr txBox="1"/>
          <p:nvPr/>
        </p:nvSpPr>
        <p:spPr>
          <a:xfrm>
            <a:off x="6019800" y="3352800"/>
            <a:ext cx="1295400" cy="400110"/>
          </a:xfrm>
          <a:prstGeom prst="rect">
            <a:avLst/>
          </a:prstGeom>
          <a:noFill/>
        </p:spPr>
        <p:txBody>
          <a:bodyPr wrap="square" rtlCol="0">
            <a:spAutoFit/>
          </a:bodyPr>
          <a:lstStyle/>
          <a:p>
            <a:r>
              <a:rPr lang="en-US" sz="2000" dirty="0" smtClean="0"/>
              <a:t>Fig. 6–10</a:t>
            </a:r>
          </a:p>
        </p:txBody>
      </p:sp>
      <p:pic>
        <p:nvPicPr>
          <p:cNvPr id="686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6337" y="4338396"/>
            <a:ext cx="6334125" cy="42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861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71587" y="4811471"/>
            <a:ext cx="6296025"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861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71587" y="5602046"/>
            <a:ext cx="6267450"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Equations for </a:t>
            </a:r>
            <a:r>
              <a:rPr lang="en-US" i="1" dirty="0" smtClean="0"/>
              <a:t>S-N</a:t>
            </a:r>
            <a:r>
              <a:rPr lang="en-US" dirty="0" smtClean="0"/>
              <a:t> Diagram</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sp>
        <p:nvSpPr>
          <p:cNvPr id="4" name="Text Placeholder 3"/>
          <p:cNvSpPr txBox="1">
            <a:spLocks/>
          </p:cNvSpPr>
          <p:nvPr/>
        </p:nvSpPr>
        <p:spPr>
          <a:xfrm>
            <a:off x="304800" y="939800"/>
            <a:ext cx="8610600" cy="3327400"/>
          </a:xfrm>
          <a:prstGeom prst="rect">
            <a:avLst/>
          </a:prstGeom>
        </p:spPr>
        <p:txBody>
          <a:bodyPr/>
          <a:lstStyle/>
          <a:p>
            <a:pPr marL="365760" lvl="0" indent="-283464">
              <a:spcBef>
                <a:spcPts val="600"/>
              </a:spcBef>
              <a:buClr>
                <a:schemeClr val="accent1"/>
              </a:buClr>
              <a:buSzPct val="80000"/>
              <a:buFont typeface="Wingdings 2"/>
              <a:buChar char=""/>
            </a:pPr>
            <a:r>
              <a:rPr lang="en-US" sz="2400" dirty="0" smtClean="0"/>
              <a:t>If a completely reversed stress </a:t>
            </a:r>
            <a:r>
              <a:rPr lang="en-US" sz="2400" i="1" dirty="0" err="1" smtClean="0">
                <a:latin typeface="Symbol" pitchFamily="18" charset="2"/>
              </a:rPr>
              <a:t>s</a:t>
            </a:r>
            <a:r>
              <a:rPr lang="en-US" sz="2400" baseline="-25000" dirty="0" err="1" smtClean="0"/>
              <a:t>rev</a:t>
            </a:r>
            <a:r>
              <a:rPr lang="en-US" sz="2400" baseline="-25000" dirty="0" smtClean="0"/>
              <a:t> </a:t>
            </a:r>
            <a:r>
              <a:rPr lang="en-US" sz="2400" dirty="0" smtClean="0"/>
              <a:t>is given, setting </a:t>
            </a:r>
            <a:r>
              <a:rPr lang="en-US" sz="2400" i="1" dirty="0" err="1" smtClean="0"/>
              <a:t>S</a:t>
            </a:r>
            <a:r>
              <a:rPr lang="en-US" sz="2400" i="1" baseline="-25000" dirty="0" err="1" smtClean="0"/>
              <a:t>f</a:t>
            </a:r>
            <a:r>
              <a:rPr lang="en-US" sz="2400" i="1" dirty="0" smtClean="0"/>
              <a:t> </a:t>
            </a:r>
            <a:r>
              <a:rPr lang="en-US" sz="2400" dirty="0" smtClean="0"/>
              <a:t>= </a:t>
            </a:r>
            <a:r>
              <a:rPr lang="en-US" sz="2400" i="1" dirty="0" err="1" smtClean="0">
                <a:latin typeface="Symbol" pitchFamily="18" charset="2"/>
              </a:rPr>
              <a:t>s</a:t>
            </a:r>
            <a:r>
              <a:rPr lang="en-US" sz="2400" baseline="-25000" dirty="0" err="1" smtClean="0"/>
              <a:t>rev</a:t>
            </a:r>
            <a:r>
              <a:rPr lang="en-US" sz="2400" dirty="0" smtClean="0"/>
              <a:t> in </a:t>
            </a:r>
            <a:br>
              <a:rPr lang="en-US" sz="2400" dirty="0" smtClean="0"/>
            </a:br>
            <a:r>
              <a:rPr lang="en-US" sz="2400" dirty="0" smtClean="0"/>
              <a:t>Eq. (6–13) and solving for </a:t>
            </a:r>
            <a:r>
              <a:rPr lang="en-US" sz="2400" i="1" dirty="0" smtClean="0"/>
              <a:t>N </a:t>
            </a:r>
            <a:r>
              <a:rPr lang="en-US" sz="2400" dirty="0" smtClean="0"/>
              <a:t>gives</a:t>
            </a:r>
            <a:r>
              <a:rPr lang="en-US" sz="2400" i="1" dirty="0" smtClean="0"/>
              <a:t>,</a:t>
            </a:r>
          </a:p>
          <a:p>
            <a:pPr marL="365760" lvl="0" indent="-283464">
              <a:spcBef>
                <a:spcPts val="600"/>
              </a:spcBef>
              <a:buClr>
                <a:schemeClr val="accent1"/>
              </a:buClr>
              <a:buSzPct val="80000"/>
              <a:buFont typeface="Wingdings 2"/>
              <a:buChar char=""/>
            </a:pPr>
            <a:endParaRPr lang="en-US" sz="2400" i="1" dirty="0" smtClean="0"/>
          </a:p>
          <a:p>
            <a:pPr marL="365760" lvl="0" indent="-283464">
              <a:spcBef>
                <a:spcPts val="600"/>
              </a:spcBef>
              <a:buClr>
                <a:schemeClr val="accent1"/>
              </a:buClr>
              <a:buSzPct val="80000"/>
              <a:buFont typeface="Wingdings 2"/>
              <a:buChar char=""/>
            </a:pPr>
            <a:endParaRPr lang="en-US" sz="2400" i="1" dirty="0" smtClean="0"/>
          </a:p>
          <a:p>
            <a:pPr marL="365760" lvl="0" indent="-283464">
              <a:spcBef>
                <a:spcPts val="600"/>
              </a:spcBef>
              <a:buClr>
                <a:schemeClr val="accent1"/>
              </a:buClr>
              <a:buSzPct val="80000"/>
              <a:buFont typeface="Wingdings 2"/>
              <a:buChar char=""/>
            </a:pPr>
            <a:r>
              <a:rPr lang="en-US" sz="2400" dirty="0" smtClean="0"/>
              <a:t>Note that the typical </a:t>
            </a:r>
            <a:r>
              <a:rPr lang="en-US" sz="2400" i="1" dirty="0" smtClean="0"/>
              <a:t>S-N </a:t>
            </a:r>
            <a:r>
              <a:rPr lang="en-US" sz="2400" dirty="0" smtClean="0"/>
              <a:t>diagram is only applicable for completely reversed stresses</a:t>
            </a:r>
          </a:p>
          <a:p>
            <a:pPr marL="365760" lvl="0" indent="-283464">
              <a:spcBef>
                <a:spcPts val="600"/>
              </a:spcBef>
              <a:buClr>
                <a:schemeClr val="accent1"/>
              </a:buClr>
              <a:buSzPct val="80000"/>
              <a:buFont typeface="Wingdings 2"/>
              <a:buChar cha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For other stress situations,</a:t>
            </a:r>
            <a:r>
              <a:rPr kumimoji="0" lang="en-US" sz="2400" b="0" i="0" u="none" strike="noStrike" kern="1200" cap="none" spc="0" normalizeH="0" noProof="0" dirty="0" smtClean="0">
                <a:ln>
                  <a:noFill/>
                </a:ln>
                <a:solidFill>
                  <a:schemeClr val="tx1"/>
                </a:solidFill>
                <a:effectLst/>
                <a:uLnTx/>
                <a:uFillTx/>
                <a:latin typeface="+mn-lt"/>
                <a:ea typeface="+mn-ea"/>
                <a:cs typeface="+mn-cs"/>
              </a:rPr>
              <a:t> a completely reversed stress with the same life expectancy must be used on the </a:t>
            </a:r>
            <a:r>
              <a:rPr kumimoji="0" lang="en-US" sz="2400" b="0" i="1" u="none" strike="noStrike" kern="1200" cap="none" spc="0" normalizeH="0" noProof="0" dirty="0" smtClean="0">
                <a:ln>
                  <a:noFill/>
                </a:ln>
                <a:solidFill>
                  <a:schemeClr val="tx1"/>
                </a:solidFill>
                <a:effectLst/>
                <a:uLnTx/>
                <a:uFillTx/>
                <a:latin typeface="+mn-lt"/>
                <a:ea typeface="+mn-ea"/>
                <a:cs typeface="+mn-cs"/>
              </a:rPr>
              <a:t>S-N</a:t>
            </a:r>
            <a:r>
              <a:rPr kumimoji="0" lang="en-US" sz="2400" b="0" u="none" strike="noStrike" kern="1200" cap="none" spc="0" normalizeH="0" noProof="0" dirty="0" smtClean="0">
                <a:ln>
                  <a:noFill/>
                </a:ln>
                <a:solidFill>
                  <a:schemeClr val="tx1"/>
                </a:solidFill>
                <a:effectLst/>
                <a:uLnTx/>
                <a:uFillTx/>
                <a:latin typeface="+mn-lt"/>
                <a:ea typeface="+mn-ea"/>
                <a:cs typeface="+mn-cs"/>
              </a:rPr>
              <a:t> diagram</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9" name="Picture 4"/>
          <p:cNvPicPr>
            <a:picLocks noChangeAspect="1" noChangeArrowheads="1"/>
          </p:cNvPicPr>
          <p:nvPr/>
        </p:nvPicPr>
        <p:blipFill>
          <a:blip r:embed="rId2" cstate="print"/>
          <a:srcRect/>
          <a:stretch>
            <a:fillRect/>
          </a:stretch>
        </p:blipFill>
        <p:spPr bwMode="auto">
          <a:xfrm>
            <a:off x="1447800" y="1752600"/>
            <a:ext cx="6019800" cy="780182"/>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Low-cycle Fatigue</a:t>
            </a:r>
            <a:endParaRPr lang="en-US" dirty="0"/>
          </a:p>
        </p:txBody>
      </p:sp>
      <p:sp>
        <p:nvSpPr>
          <p:cNvPr id="3" name="Content Placeholder 2"/>
          <p:cNvSpPr>
            <a:spLocks noGrp="1"/>
          </p:cNvSpPr>
          <p:nvPr>
            <p:ph idx="1"/>
          </p:nvPr>
        </p:nvSpPr>
        <p:spPr>
          <a:xfrm>
            <a:off x="381000" y="838200"/>
            <a:ext cx="8382000" cy="1828800"/>
          </a:xfrm>
        </p:spPr>
        <p:txBody>
          <a:bodyPr>
            <a:normAutofit lnSpcReduction="10000"/>
          </a:bodyPr>
          <a:lstStyle/>
          <a:p>
            <a:r>
              <a:rPr lang="en-US" dirty="0" smtClean="0"/>
              <a:t>Low-cycle fatigue is defined for fatigue failures in the range </a:t>
            </a:r>
            <a:br>
              <a:rPr lang="en-US" dirty="0" smtClean="0"/>
            </a:br>
            <a:r>
              <a:rPr lang="en-US" dirty="0" smtClean="0"/>
              <a:t>1 ≤ </a:t>
            </a:r>
            <a:r>
              <a:rPr lang="en-US" i="1" dirty="0" smtClean="0"/>
              <a:t>N</a:t>
            </a:r>
            <a:r>
              <a:rPr lang="en-US" dirty="0" smtClean="0"/>
              <a:t>  ≤ 10</a:t>
            </a:r>
            <a:r>
              <a:rPr lang="en-US" baseline="30000" dirty="0" smtClean="0"/>
              <a:t>3</a:t>
            </a:r>
            <a:endParaRPr lang="en-US" dirty="0" smtClean="0"/>
          </a:p>
          <a:p>
            <a:r>
              <a:rPr lang="en-US" dirty="0" smtClean="0"/>
              <a:t>On the idealized </a:t>
            </a:r>
            <a:r>
              <a:rPr lang="en-US" i="1" dirty="0" smtClean="0"/>
              <a:t>S-N</a:t>
            </a:r>
            <a:r>
              <a:rPr lang="en-US" dirty="0" smtClean="0"/>
              <a:t> diagram on a log-log scale, failure is predicted by a straight line between two points (10</a:t>
            </a:r>
            <a:r>
              <a:rPr lang="en-US" baseline="30000" dirty="0" smtClean="0"/>
              <a:t>3</a:t>
            </a:r>
            <a:r>
              <a:rPr lang="en-US" dirty="0" smtClean="0"/>
              <a:t>, </a:t>
            </a:r>
            <a:r>
              <a:rPr lang="en-US" i="1" dirty="0" smtClean="0"/>
              <a:t>f </a:t>
            </a:r>
            <a:r>
              <a:rPr lang="en-US" i="1" dirty="0" err="1" smtClean="0"/>
              <a:t>S</a:t>
            </a:r>
            <a:r>
              <a:rPr lang="en-US" i="1" baseline="-25000" dirty="0" err="1" smtClean="0"/>
              <a:t>ut</a:t>
            </a:r>
            <a:r>
              <a:rPr lang="en-US" dirty="0" smtClean="0"/>
              <a:t>) and (1, </a:t>
            </a:r>
            <a:r>
              <a:rPr lang="en-US" i="1" dirty="0" err="1" smtClean="0"/>
              <a:t>S</a:t>
            </a:r>
            <a:r>
              <a:rPr lang="en-US" i="1" baseline="-25000" dirty="0" err="1" smtClean="0"/>
              <a:t>ut</a:t>
            </a:r>
            <a:r>
              <a:rPr lang="en-US" dirty="0" smtClean="0"/>
              <a:t>)</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5"/>
          <p:cNvPicPr>
            <a:picLocks noChangeAspect="1" noChangeArrowheads="1"/>
          </p:cNvPicPr>
          <p:nvPr/>
        </p:nvPicPr>
        <p:blipFill>
          <a:blip r:embed="rId2" cstate="print"/>
          <a:srcRect/>
          <a:stretch>
            <a:fillRect/>
          </a:stretch>
        </p:blipFill>
        <p:spPr bwMode="auto">
          <a:xfrm>
            <a:off x="990600" y="2885051"/>
            <a:ext cx="7696200" cy="543949"/>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6</a:t>
            </a:r>
            <a:r>
              <a:rPr lang="en-US" dirty="0"/>
              <a:t>–</a:t>
            </a:r>
            <a:r>
              <a:rPr lang="en-US" dirty="0" smtClean="0"/>
              <a:t>2</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8" name="Picture 7" descr="Ex 6-2.jpg"/>
          <p:cNvPicPr>
            <a:picLocks noChangeAspect="1"/>
          </p:cNvPicPr>
          <p:nvPr/>
        </p:nvPicPr>
        <p:blipFill>
          <a:blip r:embed="rId2" cstate="print"/>
          <a:stretch>
            <a:fillRect/>
          </a:stretch>
        </p:blipFill>
        <p:spPr>
          <a:xfrm>
            <a:off x="609600" y="761999"/>
            <a:ext cx="8221412" cy="3887273"/>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6–2 (continued)</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7" name="Picture 6" descr="Ex 6-2(1).jpg"/>
          <p:cNvPicPr>
            <a:picLocks noChangeAspect="1"/>
          </p:cNvPicPr>
          <p:nvPr/>
        </p:nvPicPr>
        <p:blipFill>
          <a:blip r:embed="rId2" cstate="print"/>
          <a:stretch>
            <a:fillRect/>
          </a:stretch>
        </p:blipFill>
        <p:spPr>
          <a:xfrm>
            <a:off x="619064" y="838200"/>
            <a:ext cx="8220136" cy="3656527"/>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Endurance Limit Modifying Factors</a:t>
            </a:r>
            <a:endParaRPr lang="en-US" dirty="0"/>
          </a:p>
        </p:txBody>
      </p:sp>
      <p:sp>
        <p:nvSpPr>
          <p:cNvPr id="3" name="Content Placeholder 2"/>
          <p:cNvSpPr>
            <a:spLocks noGrp="1"/>
          </p:cNvSpPr>
          <p:nvPr>
            <p:ph idx="1"/>
          </p:nvPr>
        </p:nvSpPr>
        <p:spPr>
          <a:xfrm>
            <a:off x="381000" y="704850"/>
            <a:ext cx="8610600" cy="1752600"/>
          </a:xfrm>
        </p:spPr>
        <p:txBody>
          <a:bodyPr/>
          <a:lstStyle/>
          <a:p>
            <a:r>
              <a:rPr lang="en-US" dirty="0" smtClean="0"/>
              <a:t>Endurance limit </a:t>
            </a:r>
            <a:r>
              <a:rPr lang="en-US" i="1" dirty="0" err="1" smtClean="0"/>
              <a:t>S</a:t>
            </a:r>
            <a:r>
              <a:rPr lang="en-US" i="1" dirty="0" err="1" smtClean="0">
                <a:latin typeface="Times New Roman"/>
                <a:cs typeface="Times New Roman"/>
              </a:rPr>
              <a:t>'</a:t>
            </a:r>
            <a:r>
              <a:rPr lang="en-US" i="1" baseline="-25000" dirty="0" err="1" smtClean="0"/>
              <a:t>e</a:t>
            </a:r>
            <a:r>
              <a:rPr lang="en-US" dirty="0" smtClean="0"/>
              <a:t> is for carefully prepared and tested specimen</a:t>
            </a:r>
          </a:p>
          <a:p>
            <a:r>
              <a:rPr lang="en-US" dirty="0" smtClean="0"/>
              <a:t>If warranted, </a:t>
            </a:r>
            <a:r>
              <a:rPr lang="en-US" i="1" dirty="0" smtClean="0"/>
              <a:t>S</a:t>
            </a:r>
            <a:r>
              <a:rPr lang="en-US" i="1" baseline="-25000" dirty="0" smtClean="0"/>
              <a:t>e </a:t>
            </a:r>
            <a:r>
              <a:rPr lang="en-US" dirty="0" smtClean="0"/>
              <a:t>is obtained from testing of actual parts</a:t>
            </a:r>
            <a:endParaRPr lang="en-US" i="1" baseline="-25000" dirty="0" smtClean="0"/>
          </a:p>
          <a:p>
            <a:r>
              <a:rPr lang="en-US" dirty="0" smtClean="0"/>
              <a:t>When testing of actual parts is not practical, a set of </a:t>
            </a:r>
            <a:r>
              <a:rPr lang="en-US" i="1" dirty="0" smtClean="0"/>
              <a:t>Marin</a:t>
            </a:r>
            <a:r>
              <a:rPr lang="en-US" dirty="0" smtClean="0"/>
              <a:t> </a:t>
            </a:r>
            <a:r>
              <a:rPr lang="en-US" i="1" dirty="0" smtClean="0"/>
              <a:t>factors</a:t>
            </a:r>
            <a:r>
              <a:rPr lang="en-US" dirty="0" smtClean="0"/>
              <a:t> are used to adjust the endurance limit</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4"/>
          <p:cNvPicPr>
            <a:picLocks noChangeAspect="1" noChangeArrowheads="1"/>
          </p:cNvPicPr>
          <p:nvPr/>
        </p:nvPicPr>
        <p:blipFill>
          <a:blip r:embed="rId2" cstate="print"/>
          <a:srcRect/>
          <a:stretch>
            <a:fillRect/>
          </a:stretch>
        </p:blipFill>
        <p:spPr>
          <a:xfrm>
            <a:off x="609600" y="2362200"/>
            <a:ext cx="7897813" cy="4267200"/>
          </a:xfrm>
          <a:prstGeom prst="rect">
            <a:avLst/>
          </a:prstGeom>
          <a:noFill/>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Surface Factor </a:t>
            </a:r>
            <a:r>
              <a:rPr lang="en-US" i="1" dirty="0" smtClean="0"/>
              <a:t>k</a:t>
            </a:r>
            <a:r>
              <a:rPr lang="en-US" i="1" baseline="-25000" dirty="0" smtClean="0"/>
              <a:t>a</a:t>
            </a:r>
            <a:endParaRPr lang="en-US" baseline="-25000"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7"/>
          <p:cNvPicPr>
            <a:picLocks noChangeAspect="1" noChangeArrowheads="1"/>
          </p:cNvPicPr>
          <p:nvPr/>
        </p:nvPicPr>
        <p:blipFill>
          <a:blip r:embed="rId2" cstate="print"/>
          <a:srcRect/>
          <a:stretch>
            <a:fillRect/>
          </a:stretch>
        </p:blipFill>
        <p:spPr>
          <a:xfrm>
            <a:off x="3048000" y="3106737"/>
            <a:ext cx="4941888" cy="550863"/>
          </a:xfrm>
          <a:prstGeom prst="rect">
            <a:avLst/>
          </a:prstGeom>
          <a:noFill/>
        </p:spPr>
      </p:pic>
      <p:pic>
        <p:nvPicPr>
          <p:cNvPr id="6" name="Picture 8"/>
          <p:cNvPicPr>
            <a:picLocks noChangeAspect="1" noChangeArrowheads="1"/>
          </p:cNvPicPr>
          <p:nvPr/>
        </p:nvPicPr>
        <p:blipFill>
          <a:blip r:embed="rId3" cstate="print"/>
          <a:srcRect/>
          <a:stretch>
            <a:fillRect/>
          </a:stretch>
        </p:blipFill>
        <p:spPr bwMode="auto">
          <a:xfrm>
            <a:off x="838200" y="3886200"/>
            <a:ext cx="7431437" cy="2514600"/>
          </a:xfrm>
          <a:prstGeom prst="rect">
            <a:avLst/>
          </a:prstGeom>
          <a:noFill/>
          <a:ln w="9525">
            <a:noFill/>
            <a:miter lim="800000"/>
            <a:headEnd/>
            <a:tailEnd/>
          </a:ln>
        </p:spPr>
      </p:pic>
      <p:sp>
        <p:nvSpPr>
          <p:cNvPr id="7" name="Content Placeholder 2"/>
          <p:cNvSpPr>
            <a:spLocks noGrp="1"/>
          </p:cNvSpPr>
          <p:nvPr>
            <p:ph idx="1"/>
          </p:nvPr>
        </p:nvSpPr>
        <p:spPr>
          <a:xfrm>
            <a:off x="381000" y="704850"/>
            <a:ext cx="8610600" cy="2343150"/>
          </a:xfrm>
        </p:spPr>
        <p:txBody>
          <a:bodyPr>
            <a:normAutofit/>
          </a:bodyPr>
          <a:lstStyle/>
          <a:p>
            <a:r>
              <a:rPr lang="en-US" dirty="0" smtClean="0"/>
              <a:t>Stresses tend to be high at the surface</a:t>
            </a:r>
          </a:p>
          <a:p>
            <a:r>
              <a:rPr lang="en-US" dirty="0" smtClean="0"/>
              <a:t>Surface finish has an impact on initiation of cracks at localized stress concentrations</a:t>
            </a:r>
          </a:p>
          <a:p>
            <a:r>
              <a:rPr lang="en-US" dirty="0" smtClean="0"/>
              <a:t>Surface factor is a function of ultimate strength.  Higher strengths are more sensitive to rough surfaces.</a:t>
            </a: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a:t>6–3</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16387" name="Picture 3"/>
          <p:cNvPicPr>
            <a:picLocks noChangeAspect="1" noChangeArrowheads="1"/>
          </p:cNvPicPr>
          <p:nvPr/>
        </p:nvPicPr>
        <p:blipFill>
          <a:blip r:embed="rId2" cstate="print"/>
          <a:srcRect/>
          <a:stretch>
            <a:fillRect/>
          </a:stretch>
        </p:blipFill>
        <p:spPr bwMode="auto">
          <a:xfrm>
            <a:off x="409575" y="781050"/>
            <a:ext cx="8696325" cy="695325"/>
          </a:xfrm>
          <a:prstGeom prst="rect">
            <a:avLst/>
          </a:prstGeom>
          <a:noFill/>
          <a:ln w="9525">
            <a:noFill/>
            <a:miter lim="800000"/>
            <a:headEnd/>
            <a:tailEnd/>
          </a:ln>
        </p:spPr>
      </p:pic>
      <p:pic>
        <p:nvPicPr>
          <p:cNvPr id="16388" name="Picture 4"/>
          <p:cNvPicPr>
            <a:picLocks noChangeAspect="1" noChangeArrowheads="1"/>
          </p:cNvPicPr>
          <p:nvPr/>
        </p:nvPicPr>
        <p:blipFill>
          <a:blip r:embed="rId3" cstate="print"/>
          <a:srcRect/>
          <a:stretch>
            <a:fillRect/>
          </a:stretch>
        </p:blipFill>
        <p:spPr bwMode="auto">
          <a:xfrm>
            <a:off x="609600" y="1676400"/>
            <a:ext cx="8029575" cy="1104900"/>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Size Factor </a:t>
            </a:r>
            <a:r>
              <a:rPr lang="en-US" i="1" dirty="0" smtClean="0"/>
              <a:t>k</a:t>
            </a:r>
            <a:r>
              <a:rPr lang="en-US" i="1" baseline="-25000" dirty="0" smtClean="0"/>
              <a:t>b</a:t>
            </a:r>
            <a:endParaRPr lang="en-US" dirty="0"/>
          </a:p>
        </p:txBody>
      </p:sp>
      <p:sp>
        <p:nvSpPr>
          <p:cNvPr id="3" name="Content Placeholder 2"/>
          <p:cNvSpPr>
            <a:spLocks noGrp="1"/>
          </p:cNvSpPr>
          <p:nvPr>
            <p:ph idx="1"/>
          </p:nvPr>
        </p:nvSpPr>
        <p:spPr>
          <a:xfrm>
            <a:off x="381000" y="762000"/>
            <a:ext cx="8458200" cy="5791200"/>
          </a:xfrm>
        </p:spPr>
        <p:txBody>
          <a:bodyPr>
            <a:normAutofit/>
          </a:bodyPr>
          <a:lstStyle/>
          <a:p>
            <a:r>
              <a:rPr lang="en-US" dirty="0" smtClean="0"/>
              <a:t>Larger parts have greater surface area at high stress levels</a:t>
            </a:r>
          </a:p>
          <a:p>
            <a:r>
              <a:rPr lang="en-US" dirty="0" smtClean="0"/>
              <a:t>Likelihood of crack initiation is higher</a:t>
            </a:r>
          </a:p>
          <a:p>
            <a:r>
              <a:rPr lang="en-US" dirty="0" smtClean="0"/>
              <a:t>Size factor is obtained from experimental data with wide scatter</a:t>
            </a:r>
          </a:p>
          <a:p>
            <a:r>
              <a:rPr lang="en-US" dirty="0" smtClean="0"/>
              <a:t>For bending and torsion loads, the trend of the size factor data is given by</a:t>
            </a:r>
          </a:p>
          <a:p>
            <a:endParaRPr lang="en-US" dirty="0" smtClean="0"/>
          </a:p>
          <a:p>
            <a:endParaRPr lang="en-US" dirty="0" smtClean="0"/>
          </a:p>
          <a:p>
            <a:endParaRPr lang="en-US" dirty="0" smtClean="0"/>
          </a:p>
          <a:p>
            <a:endParaRPr lang="en-US" dirty="0" smtClean="0"/>
          </a:p>
          <a:p>
            <a:r>
              <a:rPr lang="en-US" dirty="0" smtClean="0"/>
              <a:t>Applies only for round, rotating diameter</a:t>
            </a:r>
          </a:p>
          <a:p>
            <a:r>
              <a:rPr lang="en-US" dirty="0" smtClean="0"/>
              <a:t>For axial load, there is no size effect, so </a:t>
            </a:r>
            <a:r>
              <a:rPr lang="en-US" i="1" dirty="0" smtClean="0"/>
              <a:t>k</a:t>
            </a:r>
            <a:r>
              <a:rPr lang="en-US" i="1" baseline="-25000" dirty="0" smtClean="0"/>
              <a:t>b</a:t>
            </a:r>
            <a:r>
              <a:rPr lang="en-US" dirty="0" smtClean="0"/>
              <a:t> = 1</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696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2437" y="2971800"/>
            <a:ext cx="8691563" cy="1581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Schematics of Fatigue Fracture Surfaces</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1028" name="Picture 4"/>
          <p:cNvPicPr>
            <a:picLocks noChangeAspect="1" noChangeArrowheads="1"/>
          </p:cNvPicPr>
          <p:nvPr/>
        </p:nvPicPr>
        <p:blipFill>
          <a:blip r:embed="rId2" cstate="print"/>
          <a:srcRect/>
          <a:stretch>
            <a:fillRect/>
          </a:stretch>
        </p:blipFill>
        <p:spPr bwMode="auto">
          <a:xfrm>
            <a:off x="457200" y="866774"/>
            <a:ext cx="8642610" cy="5381625"/>
          </a:xfrm>
          <a:prstGeom prst="rect">
            <a:avLst/>
          </a:prstGeom>
          <a:noFill/>
          <a:ln w="9525">
            <a:noFill/>
            <a:miter lim="800000"/>
            <a:headEnd/>
            <a:tailEnd/>
          </a:ln>
        </p:spPr>
      </p:pic>
      <p:sp>
        <p:nvSpPr>
          <p:cNvPr id="10" name="TextBox 9"/>
          <p:cNvSpPr txBox="1"/>
          <p:nvPr/>
        </p:nvSpPr>
        <p:spPr>
          <a:xfrm>
            <a:off x="4191000" y="6324600"/>
            <a:ext cx="1295400" cy="400110"/>
          </a:xfrm>
          <a:prstGeom prst="rect">
            <a:avLst/>
          </a:prstGeom>
          <a:noFill/>
        </p:spPr>
        <p:txBody>
          <a:bodyPr wrap="square" rtlCol="0">
            <a:spAutoFit/>
          </a:bodyPr>
          <a:lstStyle/>
          <a:p>
            <a:r>
              <a:rPr lang="en-US" sz="2000" dirty="0" smtClean="0"/>
              <a:t>Fig. 6–2</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Size Factor </a:t>
            </a:r>
            <a:r>
              <a:rPr lang="en-US" i="1" dirty="0" smtClean="0"/>
              <a:t>k</a:t>
            </a:r>
            <a:r>
              <a:rPr lang="en-US" i="1" baseline="-25000" dirty="0" smtClean="0"/>
              <a:t>b</a:t>
            </a:r>
            <a:endParaRPr lang="en-US" dirty="0"/>
          </a:p>
        </p:txBody>
      </p:sp>
      <p:sp>
        <p:nvSpPr>
          <p:cNvPr id="3" name="Content Placeholder 2"/>
          <p:cNvSpPr>
            <a:spLocks noGrp="1"/>
          </p:cNvSpPr>
          <p:nvPr>
            <p:ph idx="1"/>
          </p:nvPr>
        </p:nvSpPr>
        <p:spPr>
          <a:xfrm>
            <a:off x="381000" y="762000"/>
            <a:ext cx="8458200" cy="5791200"/>
          </a:xfrm>
        </p:spPr>
        <p:txBody>
          <a:bodyPr>
            <a:normAutofit/>
          </a:bodyPr>
          <a:lstStyle/>
          <a:p>
            <a:r>
              <a:rPr lang="en-US" dirty="0" smtClean="0"/>
              <a:t>For parts that are not round and rotating, an equivalent round rotating diameter is obtained.</a:t>
            </a:r>
          </a:p>
          <a:p>
            <a:r>
              <a:rPr lang="en-US" dirty="0" smtClean="0"/>
              <a:t>Equate the volume of material stressed at and above 95% of the maximum stress to the same volume in the rotating-beam specimen.</a:t>
            </a:r>
          </a:p>
          <a:p>
            <a:r>
              <a:rPr lang="en-US" dirty="0" smtClean="0"/>
              <a:t>Lengths cancel, so equate the areas.</a:t>
            </a:r>
          </a:p>
          <a:p>
            <a:r>
              <a:rPr lang="en-US" dirty="0" smtClean="0"/>
              <a:t>For a rotating round section, the 95% stress area is the area of a ring, </a:t>
            </a:r>
          </a:p>
          <a:p>
            <a:endParaRPr lang="en-US" dirty="0" smtClean="0"/>
          </a:p>
          <a:p>
            <a:endParaRPr lang="en-US" dirty="0" smtClean="0"/>
          </a:p>
          <a:p>
            <a:r>
              <a:rPr lang="en-US" dirty="0" smtClean="0"/>
              <a:t>Equate 95% stress area for other conditions to Eq. (6–22) and solve for </a:t>
            </a:r>
            <a:r>
              <a:rPr lang="en-US" i="1" dirty="0" smtClean="0"/>
              <a:t>d </a:t>
            </a:r>
            <a:r>
              <a:rPr lang="en-US" dirty="0" smtClean="0"/>
              <a:t>as the equivalent round rotating diameter</a:t>
            </a:r>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6" name="Picture 2"/>
          <p:cNvPicPr>
            <a:picLocks noChangeAspect="1" noChangeArrowheads="1"/>
          </p:cNvPicPr>
          <p:nvPr/>
        </p:nvPicPr>
        <p:blipFill>
          <a:blip r:embed="rId2" cstate="print"/>
          <a:srcRect/>
          <a:stretch>
            <a:fillRect/>
          </a:stretch>
        </p:blipFill>
        <p:spPr bwMode="auto">
          <a:xfrm>
            <a:off x="1143000" y="3962400"/>
            <a:ext cx="7521575" cy="685800"/>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Size Factor </a:t>
            </a:r>
            <a:r>
              <a:rPr lang="en-US" i="1" dirty="0" smtClean="0"/>
              <a:t>k</a:t>
            </a:r>
            <a:r>
              <a:rPr lang="en-US" i="1" baseline="-25000" dirty="0" smtClean="0"/>
              <a:t>b</a:t>
            </a:r>
            <a:endParaRPr lang="en-US" dirty="0"/>
          </a:p>
        </p:txBody>
      </p:sp>
      <p:sp>
        <p:nvSpPr>
          <p:cNvPr id="3" name="Content Placeholder 2"/>
          <p:cNvSpPr>
            <a:spLocks noGrp="1"/>
          </p:cNvSpPr>
          <p:nvPr>
            <p:ph idx="1"/>
          </p:nvPr>
        </p:nvSpPr>
        <p:spPr>
          <a:xfrm>
            <a:off x="381000" y="762000"/>
            <a:ext cx="8458200" cy="5791200"/>
          </a:xfrm>
        </p:spPr>
        <p:txBody>
          <a:bodyPr>
            <a:normAutofit/>
          </a:bodyPr>
          <a:lstStyle/>
          <a:p>
            <a:r>
              <a:rPr lang="en-US" dirty="0" smtClean="0"/>
              <a:t>For non-rotating round,</a:t>
            </a:r>
          </a:p>
          <a:p>
            <a:endParaRPr lang="en-US" dirty="0" smtClean="0"/>
          </a:p>
          <a:p>
            <a:r>
              <a:rPr lang="en-US" dirty="0" smtClean="0"/>
              <a:t>Equating to Eq. (6-22) and solving for equivalent diameter,</a:t>
            </a:r>
          </a:p>
          <a:p>
            <a:endParaRPr lang="en-US" dirty="0" smtClean="0"/>
          </a:p>
          <a:p>
            <a:endParaRPr lang="en-US" dirty="0" smtClean="0"/>
          </a:p>
          <a:p>
            <a:r>
              <a:rPr lang="en-US" dirty="0" smtClean="0"/>
              <a:t>Similarly, for rectangular section </a:t>
            </a:r>
            <a:r>
              <a:rPr lang="en-US" i="1" dirty="0" smtClean="0"/>
              <a:t>h x b</a:t>
            </a:r>
            <a:r>
              <a:rPr lang="en-US" dirty="0" smtClean="0"/>
              <a:t>, </a:t>
            </a:r>
            <a:r>
              <a:rPr lang="en-US" i="1" dirty="0" smtClean="0"/>
              <a:t>A</a:t>
            </a:r>
            <a:r>
              <a:rPr lang="en-US" baseline="-25000" dirty="0" smtClean="0"/>
              <a:t>95</a:t>
            </a:r>
            <a:r>
              <a:rPr lang="en-US" i="1" baseline="-25000" dirty="0" smtClean="0">
                <a:latin typeface="Symbol" pitchFamily="18" charset="2"/>
              </a:rPr>
              <a:t>s</a:t>
            </a:r>
            <a:r>
              <a:rPr lang="en-US" i="1" dirty="0" smtClean="0"/>
              <a:t> </a:t>
            </a:r>
            <a:r>
              <a:rPr lang="en-US" dirty="0" smtClean="0"/>
              <a:t>= 0.05</a:t>
            </a:r>
            <a:r>
              <a:rPr lang="en-US" i="1" dirty="0" smtClean="0"/>
              <a:t> </a:t>
            </a:r>
            <a:r>
              <a:rPr lang="en-US" i="1" dirty="0" err="1" smtClean="0"/>
              <a:t>hb</a:t>
            </a:r>
            <a:r>
              <a:rPr lang="en-US" i="1" dirty="0" smtClean="0"/>
              <a:t>.  </a:t>
            </a:r>
            <a:r>
              <a:rPr lang="en-US" dirty="0" smtClean="0"/>
              <a:t>Equating to Eq. (6–22), </a:t>
            </a:r>
          </a:p>
          <a:p>
            <a:endParaRPr lang="en-US" dirty="0" smtClean="0"/>
          </a:p>
          <a:p>
            <a:endParaRPr lang="en-US" dirty="0" smtClean="0"/>
          </a:p>
          <a:p>
            <a:r>
              <a:rPr lang="en-US" dirty="0" smtClean="0"/>
              <a:t>Other common cross sections are given in Table 6–3</a:t>
            </a:r>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7" name="Picture 7"/>
          <p:cNvPicPr>
            <a:picLocks noChangeAspect="1" noChangeArrowheads="1"/>
          </p:cNvPicPr>
          <p:nvPr/>
        </p:nvPicPr>
        <p:blipFill>
          <a:blip r:embed="rId2" cstate="print"/>
          <a:srcRect/>
          <a:stretch>
            <a:fillRect/>
          </a:stretch>
        </p:blipFill>
        <p:spPr bwMode="auto">
          <a:xfrm>
            <a:off x="1981200" y="1219200"/>
            <a:ext cx="6629400" cy="415925"/>
          </a:xfrm>
          <a:prstGeom prst="rect">
            <a:avLst/>
          </a:prstGeom>
          <a:noFill/>
          <a:ln w="9525">
            <a:noFill/>
            <a:miter lim="800000"/>
            <a:headEnd/>
            <a:tailEnd/>
          </a:ln>
          <a:effectLst/>
        </p:spPr>
      </p:pic>
      <p:pic>
        <p:nvPicPr>
          <p:cNvPr id="8" name="Picture 4"/>
          <p:cNvPicPr>
            <a:picLocks noChangeAspect="1" noChangeArrowheads="1"/>
          </p:cNvPicPr>
          <p:nvPr/>
        </p:nvPicPr>
        <p:blipFill>
          <a:blip r:embed="rId3" cstate="print"/>
          <a:srcRect/>
          <a:stretch>
            <a:fillRect/>
          </a:stretch>
        </p:blipFill>
        <p:spPr>
          <a:xfrm>
            <a:off x="2209800" y="2133600"/>
            <a:ext cx="6400800" cy="428841"/>
          </a:xfrm>
          <a:prstGeom prst="rect">
            <a:avLst/>
          </a:prstGeom>
          <a:noFill/>
          <a:ln/>
        </p:spPr>
      </p:pic>
      <p:pic>
        <p:nvPicPr>
          <p:cNvPr id="9" name="Picture 5"/>
          <p:cNvPicPr>
            <a:picLocks noChangeAspect="1" noChangeArrowheads="1"/>
          </p:cNvPicPr>
          <p:nvPr/>
        </p:nvPicPr>
        <p:blipFill>
          <a:blip r:embed="rId4" cstate="print"/>
          <a:srcRect/>
          <a:stretch>
            <a:fillRect/>
          </a:stretch>
        </p:blipFill>
        <p:spPr bwMode="auto">
          <a:xfrm>
            <a:off x="1600200" y="3733800"/>
            <a:ext cx="7086600" cy="468313"/>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Size Factor </a:t>
            </a:r>
            <a:r>
              <a:rPr lang="en-US" i="1" dirty="0" smtClean="0"/>
              <a:t>k</a:t>
            </a:r>
            <a:r>
              <a:rPr lang="en-US" i="1" baseline="-25000" dirty="0" smtClean="0"/>
              <a:t>b</a:t>
            </a:r>
            <a:endParaRPr lang="en-US" dirty="0"/>
          </a:p>
        </p:txBody>
      </p:sp>
      <p:pic>
        <p:nvPicPr>
          <p:cNvPr id="17410" name="Picture 2"/>
          <p:cNvPicPr>
            <a:picLocks noChangeAspect="1" noChangeArrowheads="1"/>
          </p:cNvPicPr>
          <p:nvPr/>
        </p:nvPicPr>
        <p:blipFill>
          <a:blip r:embed="rId2" cstate="print"/>
          <a:srcRect/>
          <a:stretch>
            <a:fillRect/>
          </a:stretch>
        </p:blipFill>
        <p:spPr bwMode="auto">
          <a:xfrm>
            <a:off x="2819400" y="762000"/>
            <a:ext cx="6324600" cy="5831591"/>
          </a:xfrm>
          <a:prstGeom prst="rect">
            <a:avLst/>
          </a:prstGeom>
          <a:noFill/>
          <a:ln w="9525">
            <a:noFill/>
            <a:miter lim="800000"/>
            <a:headEnd/>
            <a:tailEnd/>
          </a:ln>
        </p:spPr>
      </p:pic>
      <p:sp>
        <p:nvSpPr>
          <p:cNvPr id="4" name="Footer Placeholder 3"/>
          <p:cNvSpPr>
            <a:spLocks noGrp="1"/>
          </p:cNvSpPr>
          <p:nvPr>
            <p:ph type="ftr" sz="quarter" idx="11"/>
          </p:nvPr>
        </p:nvSpPr>
        <p:spPr/>
        <p:txBody>
          <a:bodyPr/>
          <a:lstStyle/>
          <a:p>
            <a:r>
              <a:rPr lang="en-US" dirty="0" err="1" smtClean="0"/>
              <a:t>Shigley’s</a:t>
            </a:r>
            <a:r>
              <a:rPr lang="en-US" dirty="0" smtClean="0"/>
              <a:t> Mechanical Engineering Design</a:t>
            </a:r>
            <a:endParaRPr lang="en-US" dirty="0"/>
          </a:p>
        </p:txBody>
      </p:sp>
      <p:sp>
        <p:nvSpPr>
          <p:cNvPr id="11" name="TextBox 10"/>
          <p:cNvSpPr txBox="1"/>
          <p:nvPr/>
        </p:nvSpPr>
        <p:spPr>
          <a:xfrm>
            <a:off x="381000" y="762000"/>
            <a:ext cx="2362200" cy="2308324"/>
          </a:xfrm>
          <a:prstGeom prst="rect">
            <a:avLst/>
          </a:prstGeom>
          <a:noFill/>
        </p:spPr>
        <p:txBody>
          <a:bodyPr wrap="square" rtlCol="0">
            <a:spAutoFit/>
          </a:bodyPr>
          <a:lstStyle/>
          <a:p>
            <a:r>
              <a:rPr lang="en-US" sz="2400" dirty="0" smtClean="0"/>
              <a:t>Table 6–3</a:t>
            </a:r>
          </a:p>
          <a:p>
            <a:endParaRPr lang="en-US" sz="2400" dirty="0" smtClean="0"/>
          </a:p>
          <a:p>
            <a:r>
              <a:rPr lang="en-US" sz="2400" i="1" dirty="0" smtClean="0"/>
              <a:t>A</a:t>
            </a:r>
            <a:r>
              <a:rPr lang="en-US" sz="2400" baseline="-25000" dirty="0" smtClean="0"/>
              <a:t>95</a:t>
            </a:r>
            <a:r>
              <a:rPr lang="en-US" sz="2400" i="1" baseline="-25000" dirty="0" smtClean="0">
                <a:latin typeface="Symbol" pitchFamily="18" charset="2"/>
              </a:rPr>
              <a:t>s</a:t>
            </a:r>
            <a:r>
              <a:rPr lang="en-US" sz="2400" i="1" dirty="0" smtClean="0"/>
              <a:t> </a:t>
            </a:r>
            <a:r>
              <a:rPr lang="en-US" sz="2400" dirty="0" smtClean="0"/>
              <a:t>for common non-rotating structural shapes</a:t>
            </a:r>
          </a:p>
          <a:p>
            <a:endParaRPr lang="en-US" sz="2400" dirty="0" smtClean="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6</a:t>
            </a:r>
            <a:r>
              <a:rPr lang="en-US" dirty="0"/>
              <a:t>–</a:t>
            </a:r>
            <a:r>
              <a:rPr lang="en-US" dirty="0" smtClean="0"/>
              <a:t>4</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18434" name="Picture 2"/>
          <p:cNvPicPr>
            <a:picLocks noChangeAspect="1" noChangeArrowheads="1"/>
          </p:cNvPicPr>
          <p:nvPr/>
        </p:nvPicPr>
        <p:blipFill>
          <a:blip r:embed="rId2" cstate="print"/>
          <a:srcRect/>
          <a:stretch>
            <a:fillRect/>
          </a:stretch>
        </p:blipFill>
        <p:spPr bwMode="auto">
          <a:xfrm>
            <a:off x="609600" y="762000"/>
            <a:ext cx="8353425" cy="1442449"/>
          </a:xfrm>
          <a:prstGeom prst="rect">
            <a:avLst/>
          </a:prstGeom>
          <a:noFill/>
          <a:ln w="9525">
            <a:noFill/>
            <a:miter lim="800000"/>
            <a:headEnd/>
            <a:tailEnd/>
          </a:ln>
        </p:spPr>
      </p:pic>
      <p:pic>
        <p:nvPicPr>
          <p:cNvPr id="18435" name="Picture 3"/>
          <p:cNvPicPr>
            <a:picLocks noChangeAspect="1" noChangeArrowheads="1"/>
          </p:cNvPicPr>
          <p:nvPr/>
        </p:nvPicPr>
        <p:blipFill>
          <a:blip r:embed="rId3" cstate="print"/>
          <a:srcRect/>
          <a:stretch>
            <a:fillRect/>
          </a:stretch>
        </p:blipFill>
        <p:spPr bwMode="auto">
          <a:xfrm>
            <a:off x="609600" y="2362200"/>
            <a:ext cx="8153400" cy="3513890"/>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Loading Factor </a:t>
            </a:r>
            <a:r>
              <a:rPr lang="en-US" i="1" dirty="0" err="1" smtClean="0"/>
              <a:t>k</a:t>
            </a:r>
            <a:r>
              <a:rPr lang="en-US" i="1" baseline="-25000" dirty="0" err="1" smtClean="0"/>
              <a:t>c</a:t>
            </a:r>
            <a:endParaRPr lang="en-US" dirty="0"/>
          </a:p>
        </p:txBody>
      </p:sp>
      <p:sp>
        <p:nvSpPr>
          <p:cNvPr id="3" name="Content Placeholder 2"/>
          <p:cNvSpPr>
            <a:spLocks noGrp="1"/>
          </p:cNvSpPr>
          <p:nvPr>
            <p:ph idx="1"/>
          </p:nvPr>
        </p:nvSpPr>
        <p:spPr>
          <a:xfrm>
            <a:off x="381000" y="838200"/>
            <a:ext cx="8458200" cy="1752600"/>
          </a:xfrm>
        </p:spPr>
        <p:txBody>
          <a:bodyPr>
            <a:normAutofit fontScale="92500"/>
          </a:bodyPr>
          <a:lstStyle/>
          <a:p>
            <a:r>
              <a:rPr lang="en-US" dirty="0" smtClean="0"/>
              <a:t>Accounts for changes in endurance limit for different types of fatigue loading.</a:t>
            </a:r>
          </a:p>
          <a:p>
            <a:r>
              <a:rPr lang="en-US" dirty="0" smtClean="0"/>
              <a:t>Only to be used for single load types.  Use Combination Loading method (Sec. 6–14) when more than one load type is present.</a:t>
            </a:r>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6" name="Picture 5" descr="Eq 6-26.jpg"/>
          <p:cNvPicPr>
            <a:picLocks noChangeAspect="1"/>
          </p:cNvPicPr>
          <p:nvPr/>
        </p:nvPicPr>
        <p:blipFill>
          <a:blip r:embed="rId2" cstate="print"/>
          <a:stretch>
            <a:fillRect/>
          </a:stretch>
        </p:blipFill>
        <p:spPr>
          <a:xfrm>
            <a:off x="1905000" y="2895600"/>
            <a:ext cx="6707696" cy="1207008"/>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Temperature Factor </a:t>
            </a:r>
            <a:r>
              <a:rPr lang="en-US" i="1" dirty="0" err="1" smtClean="0"/>
              <a:t>k</a:t>
            </a:r>
            <a:r>
              <a:rPr lang="en-US" i="1" baseline="-25000" dirty="0" err="1" smtClean="0"/>
              <a:t>d</a:t>
            </a:r>
            <a:endParaRPr lang="en-US" dirty="0"/>
          </a:p>
        </p:txBody>
      </p:sp>
      <p:sp>
        <p:nvSpPr>
          <p:cNvPr id="3" name="Content Placeholder 2"/>
          <p:cNvSpPr>
            <a:spLocks noGrp="1"/>
          </p:cNvSpPr>
          <p:nvPr>
            <p:ph idx="1"/>
          </p:nvPr>
        </p:nvSpPr>
        <p:spPr>
          <a:xfrm>
            <a:off x="381000" y="838200"/>
            <a:ext cx="8534400" cy="5715000"/>
          </a:xfrm>
        </p:spPr>
        <p:txBody>
          <a:bodyPr/>
          <a:lstStyle/>
          <a:p>
            <a:r>
              <a:rPr lang="en-US" dirty="0" smtClean="0"/>
              <a:t>Endurance limit appears to maintain same relation to ultimate strength for elevated temperatures as at room temperature</a:t>
            </a:r>
          </a:p>
          <a:p>
            <a:r>
              <a:rPr lang="en-US" dirty="0" smtClean="0"/>
              <a:t>This relation is summarized in Table 6–4</a:t>
            </a:r>
          </a:p>
          <a:p>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4" descr="bud29281_ta0604"/>
          <p:cNvPicPr>
            <a:picLocks noChangeAspect="1" noChangeArrowheads="1"/>
          </p:cNvPicPr>
          <p:nvPr/>
        </p:nvPicPr>
        <p:blipFill>
          <a:blip r:embed="rId2" cstate="print"/>
          <a:srcRect t="9690"/>
          <a:stretch>
            <a:fillRect/>
          </a:stretch>
        </p:blipFill>
        <p:spPr bwMode="auto">
          <a:xfrm>
            <a:off x="456973" y="2133600"/>
            <a:ext cx="8687027" cy="4337050"/>
          </a:xfrm>
          <a:prstGeom prst="rect">
            <a:avLst/>
          </a:prstGeom>
          <a:noFill/>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Temperature Factor </a:t>
            </a:r>
            <a:r>
              <a:rPr lang="en-US" i="1" dirty="0" err="1" smtClean="0"/>
              <a:t>k</a:t>
            </a:r>
            <a:r>
              <a:rPr lang="en-US" i="1" baseline="-25000" dirty="0" err="1" smtClean="0"/>
              <a:t>d</a:t>
            </a:r>
            <a:endParaRPr lang="en-US" dirty="0"/>
          </a:p>
        </p:txBody>
      </p:sp>
      <p:sp>
        <p:nvSpPr>
          <p:cNvPr id="3" name="Content Placeholder 2"/>
          <p:cNvSpPr>
            <a:spLocks noGrp="1"/>
          </p:cNvSpPr>
          <p:nvPr>
            <p:ph idx="1"/>
          </p:nvPr>
        </p:nvSpPr>
        <p:spPr>
          <a:xfrm>
            <a:off x="381000" y="838200"/>
            <a:ext cx="8534400" cy="5715000"/>
          </a:xfrm>
        </p:spPr>
        <p:txBody>
          <a:bodyPr/>
          <a:lstStyle/>
          <a:p>
            <a:r>
              <a:rPr lang="en-US" dirty="0" smtClean="0"/>
              <a:t>If ultimate strength is known for operating temperature, then just use that strength.  Let </a:t>
            </a:r>
            <a:r>
              <a:rPr lang="en-US" i="1" dirty="0" err="1" smtClean="0"/>
              <a:t>k</a:t>
            </a:r>
            <a:r>
              <a:rPr lang="en-US" i="1" baseline="-25000" dirty="0" err="1" smtClean="0"/>
              <a:t>d</a:t>
            </a:r>
            <a:r>
              <a:rPr lang="en-US" baseline="-25000" dirty="0" smtClean="0"/>
              <a:t> </a:t>
            </a:r>
            <a:r>
              <a:rPr lang="en-US" dirty="0" smtClean="0"/>
              <a:t>= 1 and proceed as usual.</a:t>
            </a:r>
          </a:p>
          <a:p>
            <a:r>
              <a:rPr lang="en-US" dirty="0" smtClean="0"/>
              <a:t>If ultimate strength is known only at room temperature, then use Table 6–4 to estimate ultimate strength at operating temperature.  With that strength, let </a:t>
            </a:r>
            <a:r>
              <a:rPr lang="en-US" i="1" dirty="0" err="1" smtClean="0"/>
              <a:t>k</a:t>
            </a:r>
            <a:r>
              <a:rPr lang="en-US" i="1" baseline="-25000" dirty="0" err="1" smtClean="0"/>
              <a:t>d</a:t>
            </a:r>
            <a:r>
              <a:rPr lang="en-US" baseline="-25000" dirty="0" smtClean="0"/>
              <a:t> </a:t>
            </a:r>
            <a:r>
              <a:rPr lang="en-US" dirty="0" smtClean="0"/>
              <a:t>= 1 and proceed as usual.  </a:t>
            </a:r>
          </a:p>
          <a:p>
            <a:r>
              <a:rPr lang="en-US" dirty="0" smtClean="0"/>
              <a:t>Alternatively, use ultimate strength at room temperature and apply temperature factor from Table 6–4 to the endurance limit.</a:t>
            </a:r>
          </a:p>
          <a:p>
            <a:endParaRPr lang="en-US" dirty="0" smtClean="0"/>
          </a:p>
          <a:p>
            <a:endParaRPr lang="en-US" dirty="0" smtClean="0"/>
          </a:p>
          <a:p>
            <a:r>
              <a:rPr lang="en-US" dirty="0" smtClean="0"/>
              <a:t>A fourth-order polynomial curve fit of the underlying data of Table 6–4 can be used in place of the table, if desired.</a:t>
            </a:r>
          </a:p>
          <a:p>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4"/>
          <p:cNvPicPr>
            <a:picLocks noChangeAspect="1" noChangeArrowheads="1"/>
          </p:cNvPicPr>
          <p:nvPr/>
        </p:nvPicPr>
        <p:blipFill>
          <a:blip r:embed="rId2" cstate="print"/>
          <a:srcRect/>
          <a:stretch>
            <a:fillRect/>
          </a:stretch>
        </p:blipFill>
        <p:spPr>
          <a:xfrm>
            <a:off x="2590800" y="3733800"/>
            <a:ext cx="6019800" cy="750888"/>
          </a:xfrm>
          <a:prstGeom prst="rect">
            <a:avLst/>
          </a:prstGeom>
          <a:noFill/>
          <a:ln/>
        </p:spPr>
      </p:pic>
      <p:pic>
        <p:nvPicPr>
          <p:cNvPr id="6" name="Picture 7"/>
          <p:cNvPicPr>
            <a:picLocks noChangeAspect="1" noChangeArrowheads="1"/>
          </p:cNvPicPr>
          <p:nvPr/>
        </p:nvPicPr>
        <p:blipFill>
          <a:blip r:embed="rId3" cstate="print"/>
          <a:srcRect/>
          <a:stretch>
            <a:fillRect/>
          </a:stretch>
        </p:blipFill>
        <p:spPr bwMode="auto">
          <a:xfrm>
            <a:off x="762000" y="5334000"/>
            <a:ext cx="7960982" cy="990600"/>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a:t>6–5</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6" name="Picture 5" descr="Ex 6-5.jpg"/>
          <p:cNvPicPr>
            <a:picLocks noChangeAspect="1"/>
          </p:cNvPicPr>
          <p:nvPr/>
        </p:nvPicPr>
        <p:blipFill>
          <a:blip r:embed="rId2" cstate="print"/>
          <a:stretch>
            <a:fillRect/>
          </a:stretch>
        </p:blipFill>
        <p:spPr>
          <a:xfrm>
            <a:off x="533400" y="762000"/>
            <a:ext cx="8308336" cy="304800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6–5 (continued)</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6" name="Picture 5" descr="Ex 6-5(1).jpg"/>
          <p:cNvPicPr>
            <a:picLocks noChangeAspect="1"/>
          </p:cNvPicPr>
          <p:nvPr/>
        </p:nvPicPr>
        <p:blipFill>
          <a:blip r:embed="rId2" cstate="print"/>
          <a:stretch>
            <a:fillRect/>
          </a:stretch>
        </p:blipFill>
        <p:spPr>
          <a:xfrm>
            <a:off x="609600" y="838200"/>
            <a:ext cx="8153400" cy="314865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Factor </a:t>
            </a:r>
            <a:r>
              <a:rPr lang="en-US" i="1" dirty="0" err="1" smtClean="0"/>
              <a:t>k</a:t>
            </a:r>
            <a:r>
              <a:rPr lang="en-US" i="1" baseline="-25000" dirty="0" err="1" smtClean="0"/>
              <a:t>e</a:t>
            </a:r>
            <a:endParaRPr lang="en-US" dirty="0"/>
          </a:p>
        </p:txBody>
      </p:sp>
      <p:sp>
        <p:nvSpPr>
          <p:cNvPr id="3" name="Content Placeholder 2"/>
          <p:cNvSpPr>
            <a:spLocks noGrp="1"/>
          </p:cNvSpPr>
          <p:nvPr>
            <p:ph idx="1"/>
          </p:nvPr>
        </p:nvSpPr>
        <p:spPr>
          <a:xfrm>
            <a:off x="381000" y="838200"/>
            <a:ext cx="8763000" cy="3505200"/>
          </a:xfrm>
        </p:spPr>
        <p:txBody>
          <a:bodyPr/>
          <a:lstStyle/>
          <a:p>
            <a:r>
              <a:rPr lang="en-US" dirty="0" smtClean="0"/>
              <a:t>From Fig. 6–17,  </a:t>
            </a:r>
            <a:r>
              <a:rPr lang="en-US" i="1" dirty="0" err="1" smtClean="0"/>
              <a:t>S'</a:t>
            </a:r>
            <a:r>
              <a:rPr lang="en-US" i="1" baseline="-25000" dirty="0" err="1" smtClean="0"/>
              <a:t>e</a:t>
            </a:r>
            <a:r>
              <a:rPr lang="en-US" i="1" baseline="-25000" dirty="0" smtClean="0"/>
              <a:t> </a:t>
            </a:r>
            <a:r>
              <a:rPr lang="en-US" i="1" dirty="0" smtClean="0"/>
              <a:t>= </a:t>
            </a:r>
            <a:r>
              <a:rPr lang="en-US" dirty="0" smtClean="0"/>
              <a:t>0.5 </a:t>
            </a:r>
            <a:r>
              <a:rPr lang="en-US" i="1" dirty="0" err="1" smtClean="0"/>
              <a:t>S</a:t>
            </a:r>
            <a:r>
              <a:rPr lang="en-US" i="1" baseline="-25000" dirty="0" err="1" smtClean="0"/>
              <a:t>ut</a:t>
            </a:r>
            <a:r>
              <a:rPr lang="en-US" i="1" baseline="-25000" dirty="0" smtClean="0"/>
              <a:t> </a:t>
            </a:r>
            <a:r>
              <a:rPr lang="en-US" i="1" dirty="0" smtClean="0"/>
              <a:t> </a:t>
            </a:r>
            <a:r>
              <a:rPr lang="en-US" dirty="0" smtClean="0"/>
              <a:t>is typical of the data and represents 50% reliability.</a:t>
            </a:r>
          </a:p>
          <a:p>
            <a:r>
              <a:rPr lang="en-US" dirty="0" smtClean="0"/>
              <a:t>Reliability factor adjusts to other reliabilities.</a:t>
            </a:r>
          </a:p>
          <a:p>
            <a:r>
              <a:rPr lang="en-US" i="1" dirty="0" smtClean="0"/>
              <a:t>Only</a:t>
            </a:r>
            <a:r>
              <a:rPr lang="en-US" dirty="0" smtClean="0"/>
              <a:t> adjusts Fig. 6–17 assumption.  </a:t>
            </a:r>
            <a:r>
              <a:rPr lang="en-US" i="1" dirty="0" smtClean="0"/>
              <a:t>Does not </a:t>
            </a:r>
            <a:r>
              <a:rPr lang="en-US" dirty="0" smtClean="0"/>
              <a:t>imply overall reliability.</a:t>
            </a:r>
            <a:endParaRPr lang="en-US" i="1" dirty="0" smtClean="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
        <p:nvSpPr>
          <p:cNvPr id="6" name="TextBox 5"/>
          <p:cNvSpPr txBox="1"/>
          <p:nvPr/>
        </p:nvSpPr>
        <p:spPr>
          <a:xfrm>
            <a:off x="990600" y="5867400"/>
            <a:ext cx="1295400" cy="400110"/>
          </a:xfrm>
          <a:prstGeom prst="rect">
            <a:avLst/>
          </a:prstGeom>
          <a:noFill/>
        </p:spPr>
        <p:txBody>
          <a:bodyPr wrap="square" rtlCol="0">
            <a:spAutoFit/>
          </a:bodyPr>
          <a:lstStyle/>
          <a:p>
            <a:r>
              <a:rPr lang="en-US" sz="2000" dirty="0" smtClean="0"/>
              <a:t>Fig. 6–17</a:t>
            </a:r>
          </a:p>
        </p:txBody>
      </p:sp>
      <p:pic>
        <p:nvPicPr>
          <p:cNvPr id="7" name="Picture 6" descr="fig 6-17.jpg"/>
          <p:cNvPicPr>
            <a:picLocks noChangeAspect="1"/>
          </p:cNvPicPr>
          <p:nvPr/>
        </p:nvPicPr>
        <p:blipFill>
          <a:blip r:embed="rId2" cstate="print"/>
          <a:stretch>
            <a:fillRect/>
          </a:stretch>
        </p:blipFill>
        <p:spPr>
          <a:xfrm>
            <a:off x="2286000" y="2743200"/>
            <a:ext cx="5638800" cy="36169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Schematics of Fatigue Fracture Surfaces</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990600" y="704850"/>
            <a:ext cx="5635486" cy="1200150"/>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919163" y="1837190"/>
            <a:ext cx="5786437" cy="4968424"/>
          </a:xfrm>
          <a:prstGeom prst="rect">
            <a:avLst/>
          </a:prstGeom>
          <a:noFill/>
          <a:ln w="9525">
            <a:noFill/>
            <a:miter lim="800000"/>
            <a:headEnd/>
            <a:tailEnd/>
          </a:ln>
        </p:spPr>
      </p:pic>
      <p:sp>
        <p:nvSpPr>
          <p:cNvPr id="8" name="TextBox 7"/>
          <p:cNvSpPr txBox="1"/>
          <p:nvPr/>
        </p:nvSpPr>
        <p:spPr>
          <a:xfrm>
            <a:off x="6858000" y="6172200"/>
            <a:ext cx="1295400" cy="400110"/>
          </a:xfrm>
          <a:prstGeom prst="rect">
            <a:avLst/>
          </a:prstGeom>
          <a:noFill/>
        </p:spPr>
        <p:txBody>
          <a:bodyPr wrap="square" rtlCol="0">
            <a:spAutoFit/>
          </a:bodyPr>
          <a:lstStyle/>
          <a:p>
            <a:r>
              <a:rPr lang="en-US" sz="2000" dirty="0" smtClean="0"/>
              <a:t>Fig. 6–2</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Factor </a:t>
            </a:r>
            <a:r>
              <a:rPr lang="en-US" i="1" dirty="0" err="1" smtClean="0"/>
              <a:t>k</a:t>
            </a:r>
            <a:r>
              <a:rPr lang="en-US" i="1" baseline="-25000" dirty="0" err="1" smtClean="0"/>
              <a:t>e</a:t>
            </a:r>
            <a:endParaRPr lang="en-US" dirty="0"/>
          </a:p>
        </p:txBody>
      </p:sp>
      <p:sp>
        <p:nvSpPr>
          <p:cNvPr id="3" name="Content Placeholder 2"/>
          <p:cNvSpPr>
            <a:spLocks noGrp="1"/>
          </p:cNvSpPr>
          <p:nvPr>
            <p:ph idx="1"/>
          </p:nvPr>
        </p:nvSpPr>
        <p:spPr>
          <a:xfrm>
            <a:off x="381000" y="838200"/>
            <a:ext cx="8763000" cy="3505200"/>
          </a:xfrm>
        </p:spPr>
        <p:txBody>
          <a:bodyPr/>
          <a:lstStyle/>
          <a:p>
            <a:r>
              <a:rPr lang="en-US" dirty="0" smtClean="0"/>
              <a:t>Simply obtain </a:t>
            </a:r>
            <a:r>
              <a:rPr lang="en-US" i="1" dirty="0" err="1" smtClean="0"/>
              <a:t>k</a:t>
            </a:r>
            <a:r>
              <a:rPr lang="en-US" i="1" baseline="-25000" dirty="0" err="1" smtClean="0"/>
              <a:t>e</a:t>
            </a:r>
            <a:r>
              <a:rPr lang="en-US" baseline="-25000" dirty="0" smtClean="0"/>
              <a:t> </a:t>
            </a:r>
            <a:r>
              <a:rPr lang="en-US" dirty="0" smtClean="0"/>
              <a:t> for desired reliability from Table 6–5.</a:t>
            </a:r>
            <a:endParaRPr lang="en-US" i="1" dirty="0" smtClean="0"/>
          </a:p>
          <a:p>
            <a:endParaRPr lang="en-US" i="1" dirty="0" smtClean="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6" name="Picture 4" descr="bud29281_ta0605"/>
          <p:cNvPicPr>
            <a:picLocks noChangeAspect="1" noChangeArrowheads="1"/>
          </p:cNvPicPr>
          <p:nvPr/>
        </p:nvPicPr>
        <p:blipFill>
          <a:blip r:embed="rId2" cstate="print"/>
          <a:srcRect l="26316" t="10401"/>
          <a:stretch>
            <a:fillRect/>
          </a:stretch>
        </p:blipFill>
        <p:spPr bwMode="auto">
          <a:xfrm>
            <a:off x="533400" y="1447800"/>
            <a:ext cx="8415355" cy="3452132"/>
          </a:xfrm>
          <a:prstGeom prst="rect">
            <a:avLst/>
          </a:prstGeom>
          <a:noFill/>
          <a:ln w="9525">
            <a:noFill/>
            <a:miter lim="800000"/>
            <a:headEnd/>
            <a:tailEnd/>
          </a:ln>
        </p:spPr>
      </p:pic>
      <p:sp>
        <p:nvSpPr>
          <p:cNvPr id="7" name="TextBox 6"/>
          <p:cNvSpPr txBox="1"/>
          <p:nvPr/>
        </p:nvSpPr>
        <p:spPr>
          <a:xfrm>
            <a:off x="4114800" y="4876800"/>
            <a:ext cx="1295400" cy="400110"/>
          </a:xfrm>
          <a:prstGeom prst="rect">
            <a:avLst/>
          </a:prstGeom>
          <a:noFill/>
        </p:spPr>
        <p:txBody>
          <a:bodyPr wrap="square" rtlCol="0">
            <a:spAutoFit/>
          </a:bodyPr>
          <a:lstStyle/>
          <a:p>
            <a:r>
              <a:rPr lang="en-US" sz="2000" dirty="0" smtClean="0"/>
              <a:t>Table 6–5</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Miscellaneous-Effects Factor </a:t>
            </a:r>
            <a:r>
              <a:rPr lang="en-US" i="1" dirty="0" err="1" smtClean="0"/>
              <a:t>k</a:t>
            </a:r>
            <a:r>
              <a:rPr lang="en-US" i="1" baseline="-25000" dirty="0" err="1" smtClean="0"/>
              <a:t>f</a:t>
            </a:r>
            <a:endParaRPr lang="en-US" dirty="0"/>
          </a:p>
        </p:txBody>
      </p:sp>
      <p:sp>
        <p:nvSpPr>
          <p:cNvPr id="3" name="Content Placeholder 2"/>
          <p:cNvSpPr>
            <a:spLocks noGrp="1"/>
          </p:cNvSpPr>
          <p:nvPr>
            <p:ph idx="1"/>
          </p:nvPr>
        </p:nvSpPr>
        <p:spPr>
          <a:xfrm>
            <a:off x="381000" y="838200"/>
            <a:ext cx="8610600" cy="5715000"/>
          </a:xfrm>
        </p:spPr>
        <p:txBody>
          <a:bodyPr>
            <a:normAutofit/>
          </a:bodyPr>
          <a:lstStyle/>
          <a:p>
            <a:r>
              <a:rPr lang="en-US" dirty="0" smtClean="0"/>
              <a:t>Reminder to consider other possible factors.</a:t>
            </a:r>
          </a:p>
          <a:p>
            <a:pPr lvl="1"/>
            <a:r>
              <a:rPr lang="en-US" dirty="0" smtClean="0"/>
              <a:t>Residual stresses</a:t>
            </a:r>
          </a:p>
          <a:p>
            <a:pPr lvl="1"/>
            <a:r>
              <a:rPr lang="en-US" dirty="0" smtClean="0"/>
              <a:t>Directional characteristics from cold working</a:t>
            </a:r>
          </a:p>
          <a:p>
            <a:pPr lvl="1"/>
            <a:r>
              <a:rPr lang="en-US" dirty="0" smtClean="0"/>
              <a:t>Case hardening</a:t>
            </a:r>
          </a:p>
          <a:p>
            <a:pPr lvl="1"/>
            <a:r>
              <a:rPr lang="en-US" dirty="0" smtClean="0"/>
              <a:t>Corrosion</a:t>
            </a:r>
          </a:p>
          <a:p>
            <a:pPr lvl="1"/>
            <a:r>
              <a:rPr lang="en-US" dirty="0" smtClean="0"/>
              <a:t>Surface conditioning, e.g. electrolytic plating and metal spraying</a:t>
            </a:r>
          </a:p>
          <a:p>
            <a:pPr lvl="1"/>
            <a:r>
              <a:rPr lang="en-US" dirty="0" smtClean="0"/>
              <a:t>Cyclic Frequency</a:t>
            </a:r>
          </a:p>
          <a:p>
            <a:pPr lvl="1"/>
            <a:r>
              <a:rPr lang="en-US" dirty="0" err="1" smtClean="0"/>
              <a:t>Frettage</a:t>
            </a:r>
            <a:r>
              <a:rPr lang="en-US" dirty="0" smtClean="0"/>
              <a:t> Corrosion</a:t>
            </a:r>
          </a:p>
          <a:p>
            <a:r>
              <a:rPr lang="en-US" dirty="0" smtClean="0"/>
              <a:t>Limited data is available.  </a:t>
            </a:r>
          </a:p>
          <a:p>
            <a:r>
              <a:rPr lang="en-US" dirty="0" smtClean="0"/>
              <a:t>May require research or testing.</a:t>
            </a:r>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Stress Concentration and Notch Sensitivity</a:t>
            </a:r>
            <a:endParaRPr lang="en-US" dirty="0"/>
          </a:p>
        </p:txBody>
      </p:sp>
      <p:sp>
        <p:nvSpPr>
          <p:cNvPr id="3" name="Content Placeholder 2"/>
          <p:cNvSpPr>
            <a:spLocks noGrp="1"/>
          </p:cNvSpPr>
          <p:nvPr>
            <p:ph idx="1"/>
          </p:nvPr>
        </p:nvSpPr>
        <p:spPr>
          <a:xfrm>
            <a:off x="381000" y="838200"/>
            <a:ext cx="8763000" cy="5791200"/>
          </a:xfrm>
        </p:spPr>
        <p:txBody>
          <a:bodyPr/>
          <a:lstStyle/>
          <a:p>
            <a:r>
              <a:rPr lang="en-US" dirty="0" smtClean="0"/>
              <a:t>For dynamic loading, stress concentration effects must be applied.</a:t>
            </a:r>
          </a:p>
          <a:p>
            <a:r>
              <a:rPr lang="en-US" dirty="0" smtClean="0"/>
              <a:t>Obtain </a:t>
            </a:r>
            <a:r>
              <a:rPr lang="en-US" i="1" dirty="0" smtClean="0"/>
              <a:t>K</a:t>
            </a:r>
            <a:r>
              <a:rPr lang="en-US" i="1" baseline="-25000" dirty="0" smtClean="0"/>
              <a:t>t</a:t>
            </a:r>
            <a:r>
              <a:rPr lang="en-US" baseline="-25000" dirty="0" smtClean="0"/>
              <a:t> </a:t>
            </a:r>
            <a:r>
              <a:rPr lang="en-US" dirty="0" smtClean="0"/>
              <a:t> as usual (e.g. Appendix A–15)</a:t>
            </a:r>
          </a:p>
          <a:p>
            <a:r>
              <a:rPr lang="en-US" dirty="0" smtClean="0"/>
              <a:t>For fatigue, some materials are not fully sensitive to </a:t>
            </a:r>
            <a:r>
              <a:rPr lang="en-US" i="1" dirty="0" smtClean="0"/>
              <a:t>K</a:t>
            </a:r>
            <a:r>
              <a:rPr lang="en-US" i="1" baseline="-25000" dirty="0" smtClean="0"/>
              <a:t>t</a:t>
            </a:r>
            <a:r>
              <a:rPr lang="en-US" baseline="-25000" dirty="0" smtClean="0"/>
              <a:t> </a:t>
            </a:r>
            <a:r>
              <a:rPr lang="en-US" dirty="0" smtClean="0"/>
              <a:t> so a reduced value can be used.</a:t>
            </a:r>
          </a:p>
          <a:p>
            <a:r>
              <a:rPr lang="en-US" dirty="0" smtClean="0"/>
              <a:t>Define </a:t>
            </a:r>
            <a:r>
              <a:rPr lang="en-US" i="1" dirty="0" err="1" smtClean="0"/>
              <a:t>K</a:t>
            </a:r>
            <a:r>
              <a:rPr lang="en-US" i="1" baseline="-25000" dirty="0" err="1" smtClean="0"/>
              <a:t>f</a:t>
            </a:r>
            <a:r>
              <a:rPr lang="en-US" baseline="-25000" dirty="0" smtClean="0"/>
              <a:t> </a:t>
            </a:r>
            <a:r>
              <a:rPr lang="en-US" dirty="0" smtClean="0"/>
              <a:t> as the </a:t>
            </a:r>
            <a:r>
              <a:rPr lang="en-US" i="1" dirty="0" smtClean="0"/>
              <a:t>fatigue stress-concentration factor</a:t>
            </a:r>
            <a:r>
              <a:rPr lang="en-US" dirty="0" smtClean="0"/>
              <a:t>.</a:t>
            </a:r>
          </a:p>
          <a:p>
            <a:r>
              <a:rPr lang="en-US" dirty="0" smtClean="0"/>
              <a:t>Define </a:t>
            </a:r>
            <a:r>
              <a:rPr lang="en-US" i="1" dirty="0" smtClean="0"/>
              <a:t>q</a:t>
            </a:r>
            <a:r>
              <a:rPr lang="en-US" dirty="0" smtClean="0"/>
              <a:t> as </a:t>
            </a:r>
            <a:r>
              <a:rPr lang="en-US" i="1" dirty="0" smtClean="0"/>
              <a:t>notch sensitivity, </a:t>
            </a:r>
            <a:r>
              <a:rPr lang="en-US" dirty="0" smtClean="0"/>
              <a:t>ranging from 0 (not sensitive) to 1 (fully sensitive).</a:t>
            </a:r>
          </a:p>
          <a:p>
            <a:endParaRPr lang="en-US" dirty="0" smtClean="0"/>
          </a:p>
          <a:p>
            <a:endParaRPr lang="en-US" dirty="0" smtClean="0"/>
          </a:p>
          <a:p>
            <a:endParaRPr lang="en-US" dirty="0" smtClean="0"/>
          </a:p>
          <a:p>
            <a:r>
              <a:rPr lang="en-US" dirty="0" smtClean="0"/>
              <a:t>For </a:t>
            </a:r>
            <a:r>
              <a:rPr lang="en-US" i="1" dirty="0" smtClean="0"/>
              <a:t>q</a:t>
            </a:r>
            <a:r>
              <a:rPr lang="en-US" dirty="0" smtClean="0"/>
              <a:t> = 0, </a:t>
            </a:r>
            <a:r>
              <a:rPr lang="en-US" i="1" dirty="0" err="1" smtClean="0"/>
              <a:t>K</a:t>
            </a:r>
            <a:r>
              <a:rPr lang="en-US" i="1" baseline="-25000" dirty="0" err="1" smtClean="0"/>
              <a:t>f</a:t>
            </a:r>
            <a:r>
              <a:rPr lang="en-US" baseline="-25000" dirty="0" smtClean="0"/>
              <a:t> </a:t>
            </a:r>
            <a:r>
              <a:rPr lang="en-US" dirty="0" smtClean="0"/>
              <a:t> = 1</a:t>
            </a:r>
          </a:p>
          <a:p>
            <a:r>
              <a:rPr lang="en-US" dirty="0" smtClean="0"/>
              <a:t>For </a:t>
            </a:r>
            <a:r>
              <a:rPr lang="en-US" i="1" dirty="0" smtClean="0"/>
              <a:t>q</a:t>
            </a:r>
            <a:r>
              <a:rPr lang="en-US" dirty="0" smtClean="0"/>
              <a:t> = 1, </a:t>
            </a:r>
            <a:r>
              <a:rPr lang="en-US" i="1" dirty="0" err="1" smtClean="0"/>
              <a:t>K</a:t>
            </a:r>
            <a:r>
              <a:rPr lang="en-US" i="1" baseline="-25000" dirty="0" err="1" smtClean="0"/>
              <a:t>f</a:t>
            </a:r>
            <a:r>
              <a:rPr lang="en-US" baseline="-25000" dirty="0" smtClean="0"/>
              <a:t> </a:t>
            </a:r>
            <a:r>
              <a:rPr lang="en-US" dirty="0" smtClean="0"/>
              <a:t> = </a:t>
            </a:r>
            <a:r>
              <a:rPr lang="en-US" i="1" dirty="0" smtClean="0"/>
              <a:t>K</a:t>
            </a:r>
            <a:r>
              <a:rPr lang="en-US" i="1" baseline="-25000" dirty="0" smtClean="0"/>
              <a:t>t</a:t>
            </a:r>
            <a:endParaRPr lang="en-US" dirty="0" smtClean="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3"/>
          <p:cNvPicPr>
            <a:picLocks noChangeAspect="1" noChangeArrowheads="1"/>
          </p:cNvPicPr>
          <p:nvPr/>
        </p:nvPicPr>
        <p:blipFill>
          <a:blip r:embed="rId2" cstate="print"/>
          <a:srcRect/>
          <a:stretch>
            <a:fillRect/>
          </a:stretch>
        </p:blipFill>
        <p:spPr bwMode="auto">
          <a:xfrm>
            <a:off x="914400" y="3886200"/>
            <a:ext cx="7743825" cy="790575"/>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Notch Sensitivity</a:t>
            </a:r>
            <a:endParaRPr lang="en-US" dirty="0"/>
          </a:p>
        </p:txBody>
      </p:sp>
      <p:sp>
        <p:nvSpPr>
          <p:cNvPr id="3" name="Content Placeholder 2"/>
          <p:cNvSpPr>
            <a:spLocks noGrp="1"/>
          </p:cNvSpPr>
          <p:nvPr>
            <p:ph idx="1"/>
          </p:nvPr>
        </p:nvSpPr>
        <p:spPr>
          <a:xfrm>
            <a:off x="381000" y="838200"/>
            <a:ext cx="8763000" cy="1066800"/>
          </a:xfrm>
        </p:spPr>
        <p:txBody>
          <a:bodyPr/>
          <a:lstStyle/>
          <a:p>
            <a:r>
              <a:rPr lang="en-US" dirty="0" smtClean="0"/>
              <a:t>Obtain </a:t>
            </a:r>
            <a:r>
              <a:rPr lang="en-US" i="1" dirty="0" smtClean="0"/>
              <a:t>q</a:t>
            </a:r>
            <a:r>
              <a:rPr lang="en-US" dirty="0" smtClean="0"/>
              <a:t> for bending or axial loading from Fig. 6–20.</a:t>
            </a:r>
          </a:p>
          <a:p>
            <a:r>
              <a:rPr lang="en-US" dirty="0" smtClean="0"/>
              <a:t>Then get </a:t>
            </a:r>
            <a:r>
              <a:rPr lang="en-US" i="1" dirty="0" err="1" smtClean="0"/>
              <a:t>K</a:t>
            </a:r>
            <a:r>
              <a:rPr lang="en-US" i="1" baseline="-25000" dirty="0" err="1" smtClean="0"/>
              <a:t>f</a:t>
            </a:r>
            <a:r>
              <a:rPr lang="en-US" i="1" baseline="-25000" dirty="0" smtClean="0"/>
              <a:t> </a:t>
            </a:r>
            <a:r>
              <a:rPr lang="en-US" dirty="0" smtClean="0"/>
              <a:t> from Eq. (6–32):     </a:t>
            </a:r>
            <a:r>
              <a:rPr lang="en-US" i="1" dirty="0" err="1" smtClean="0"/>
              <a:t>K</a:t>
            </a:r>
            <a:r>
              <a:rPr lang="en-US" i="1" baseline="-25000" dirty="0" err="1" smtClean="0"/>
              <a:t>f</a:t>
            </a:r>
            <a:r>
              <a:rPr lang="en-US" i="1" baseline="-25000" dirty="0" smtClean="0"/>
              <a:t> </a:t>
            </a:r>
            <a:r>
              <a:rPr lang="en-US" baseline="-25000" dirty="0" smtClean="0"/>
              <a:t> </a:t>
            </a:r>
            <a:r>
              <a:rPr lang="en-US" dirty="0" smtClean="0"/>
              <a:t>= 1 + </a:t>
            </a:r>
            <a:r>
              <a:rPr lang="en-US" i="1" dirty="0" smtClean="0"/>
              <a:t>q</a:t>
            </a:r>
            <a:r>
              <a:rPr lang="en-US" dirty="0" smtClean="0"/>
              <a:t>( </a:t>
            </a:r>
            <a:r>
              <a:rPr lang="en-US" i="1" dirty="0" smtClean="0"/>
              <a:t>K</a:t>
            </a:r>
            <a:r>
              <a:rPr lang="en-US" i="1" baseline="-25000" dirty="0" smtClean="0"/>
              <a:t>t</a:t>
            </a:r>
            <a:r>
              <a:rPr lang="en-US" dirty="0" smtClean="0"/>
              <a:t> – 1)</a:t>
            </a:r>
          </a:p>
          <a:p>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6" name="Picture 4" descr="bud29281_0620"/>
          <p:cNvPicPr>
            <a:picLocks noChangeAspect="1" noChangeArrowheads="1"/>
          </p:cNvPicPr>
          <p:nvPr/>
        </p:nvPicPr>
        <p:blipFill>
          <a:blip r:embed="rId2" cstate="print"/>
          <a:srcRect t="4837"/>
          <a:stretch>
            <a:fillRect/>
          </a:stretch>
        </p:blipFill>
        <p:spPr bwMode="auto">
          <a:xfrm>
            <a:off x="1219200" y="2057400"/>
            <a:ext cx="6172200" cy="4497388"/>
          </a:xfrm>
          <a:prstGeom prst="rect">
            <a:avLst/>
          </a:prstGeom>
          <a:noFill/>
          <a:ln w="9525">
            <a:noFill/>
            <a:miter lim="800000"/>
            <a:headEnd/>
            <a:tailEnd/>
          </a:ln>
        </p:spPr>
      </p:pic>
      <p:sp>
        <p:nvSpPr>
          <p:cNvPr id="7" name="TextBox 6"/>
          <p:cNvSpPr txBox="1"/>
          <p:nvPr/>
        </p:nvSpPr>
        <p:spPr>
          <a:xfrm>
            <a:off x="7391400" y="5638800"/>
            <a:ext cx="1295400" cy="400110"/>
          </a:xfrm>
          <a:prstGeom prst="rect">
            <a:avLst/>
          </a:prstGeom>
          <a:noFill/>
        </p:spPr>
        <p:txBody>
          <a:bodyPr wrap="square" rtlCol="0">
            <a:spAutoFit/>
          </a:bodyPr>
          <a:lstStyle/>
          <a:p>
            <a:r>
              <a:rPr lang="en-US" sz="2000" dirty="0" smtClean="0"/>
              <a:t>Fig. 6–20</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Notch Sensitivity</a:t>
            </a:r>
            <a:endParaRPr lang="en-US" dirty="0"/>
          </a:p>
        </p:txBody>
      </p:sp>
      <p:sp>
        <p:nvSpPr>
          <p:cNvPr id="3" name="Content Placeholder 2"/>
          <p:cNvSpPr>
            <a:spLocks noGrp="1"/>
          </p:cNvSpPr>
          <p:nvPr>
            <p:ph idx="1"/>
          </p:nvPr>
        </p:nvSpPr>
        <p:spPr>
          <a:xfrm>
            <a:off x="381000" y="838200"/>
            <a:ext cx="8763000" cy="1371600"/>
          </a:xfrm>
        </p:spPr>
        <p:txBody>
          <a:bodyPr>
            <a:normAutofit/>
          </a:bodyPr>
          <a:lstStyle/>
          <a:p>
            <a:r>
              <a:rPr lang="en-US" dirty="0" smtClean="0"/>
              <a:t>Obtain </a:t>
            </a:r>
            <a:r>
              <a:rPr lang="en-US" i="1" dirty="0" err="1" smtClean="0"/>
              <a:t>q</a:t>
            </a:r>
            <a:r>
              <a:rPr lang="en-US" i="1" baseline="-25000" dirty="0" err="1" smtClean="0"/>
              <a:t>s</a:t>
            </a:r>
            <a:r>
              <a:rPr lang="en-US" dirty="0" smtClean="0"/>
              <a:t> for </a:t>
            </a:r>
            <a:r>
              <a:rPr lang="en-US" dirty="0" err="1" smtClean="0"/>
              <a:t>torsional</a:t>
            </a:r>
            <a:r>
              <a:rPr lang="en-US" dirty="0" smtClean="0"/>
              <a:t> loading from Fig. 6–21.</a:t>
            </a:r>
          </a:p>
          <a:p>
            <a:r>
              <a:rPr lang="en-US" dirty="0" smtClean="0"/>
              <a:t>Then get </a:t>
            </a:r>
            <a:r>
              <a:rPr lang="en-US" i="1" dirty="0" err="1" smtClean="0"/>
              <a:t>K</a:t>
            </a:r>
            <a:r>
              <a:rPr lang="en-US" i="1" baseline="-25000" dirty="0" err="1" smtClean="0"/>
              <a:t>fs</a:t>
            </a:r>
            <a:r>
              <a:rPr lang="en-US" i="1" baseline="-25000" dirty="0" smtClean="0"/>
              <a:t> </a:t>
            </a:r>
            <a:r>
              <a:rPr lang="en-US" dirty="0" smtClean="0"/>
              <a:t> from Eq. (6–32):     </a:t>
            </a:r>
            <a:r>
              <a:rPr lang="en-US" i="1" dirty="0" err="1" smtClean="0"/>
              <a:t>K</a:t>
            </a:r>
            <a:r>
              <a:rPr lang="en-US" i="1" baseline="-25000" dirty="0" err="1" smtClean="0"/>
              <a:t>fs</a:t>
            </a:r>
            <a:r>
              <a:rPr lang="en-US" baseline="-25000" dirty="0" smtClean="0"/>
              <a:t> </a:t>
            </a:r>
            <a:r>
              <a:rPr lang="en-US" dirty="0" smtClean="0"/>
              <a:t>= 1 + </a:t>
            </a:r>
            <a:r>
              <a:rPr lang="en-US" i="1" dirty="0" err="1" smtClean="0"/>
              <a:t>q</a:t>
            </a:r>
            <a:r>
              <a:rPr lang="en-US" i="1" baseline="-25000" dirty="0" err="1" smtClean="0"/>
              <a:t>s</a:t>
            </a:r>
            <a:r>
              <a:rPr lang="en-US" dirty="0" smtClean="0"/>
              <a:t>( </a:t>
            </a:r>
            <a:r>
              <a:rPr lang="en-US" i="1" dirty="0" err="1" smtClean="0"/>
              <a:t>K</a:t>
            </a:r>
            <a:r>
              <a:rPr lang="en-US" i="1" baseline="-25000" dirty="0" err="1" smtClean="0"/>
              <a:t>ts</a:t>
            </a:r>
            <a:r>
              <a:rPr lang="en-US" dirty="0" smtClean="0"/>
              <a:t> – 1)</a:t>
            </a:r>
          </a:p>
          <a:p>
            <a:pPr marL="82296" indent="0">
              <a:buNone/>
            </a:pP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7" name="Picture 4" descr="bud29281_0621"/>
          <p:cNvPicPr>
            <a:picLocks noChangeAspect="1" noChangeArrowheads="1"/>
          </p:cNvPicPr>
          <p:nvPr/>
        </p:nvPicPr>
        <p:blipFill>
          <a:blip r:embed="rId2" cstate="print"/>
          <a:srcRect t="4961"/>
          <a:stretch>
            <a:fillRect/>
          </a:stretch>
        </p:blipFill>
        <p:spPr bwMode="auto">
          <a:xfrm>
            <a:off x="1524000" y="2133600"/>
            <a:ext cx="6019800" cy="4379913"/>
          </a:xfrm>
          <a:prstGeom prst="rect">
            <a:avLst/>
          </a:prstGeom>
          <a:noFill/>
          <a:ln w="9525">
            <a:noFill/>
            <a:miter lim="800000"/>
            <a:headEnd/>
            <a:tailEnd/>
          </a:ln>
        </p:spPr>
      </p:pic>
      <p:sp>
        <p:nvSpPr>
          <p:cNvPr id="8" name="TextBox 7"/>
          <p:cNvSpPr txBox="1"/>
          <p:nvPr/>
        </p:nvSpPr>
        <p:spPr>
          <a:xfrm>
            <a:off x="4038600" y="6457890"/>
            <a:ext cx="1295400" cy="400110"/>
          </a:xfrm>
          <a:prstGeom prst="rect">
            <a:avLst/>
          </a:prstGeom>
          <a:noFill/>
        </p:spPr>
        <p:txBody>
          <a:bodyPr wrap="square" rtlCol="0">
            <a:spAutoFit/>
          </a:bodyPr>
          <a:lstStyle/>
          <a:p>
            <a:r>
              <a:rPr lang="en-US" sz="2000" dirty="0" smtClean="0"/>
              <a:t>Fig. 6–21</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Notch Sensitivity</a:t>
            </a:r>
            <a:endParaRPr lang="en-US" dirty="0"/>
          </a:p>
        </p:txBody>
      </p:sp>
      <p:sp>
        <p:nvSpPr>
          <p:cNvPr id="3" name="Content Placeholder 2"/>
          <p:cNvSpPr>
            <a:spLocks noGrp="1"/>
          </p:cNvSpPr>
          <p:nvPr>
            <p:ph idx="1"/>
          </p:nvPr>
        </p:nvSpPr>
        <p:spPr>
          <a:xfrm>
            <a:off x="381000" y="838200"/>
            <a:ext cx="8763000" cy="762000"/>
          </a:xfrm>
        </p:spPr>
        <p:txBody>
          <a:bodyPr>
            <a:normAutofit lnSpcReduction="10000"/>
          </a:bodyPr>
          <a:lstStyle/>
          <a:p>
            <a:r>
              <a:rPr lang="en-US" dirty="0" smtClean="0"/>
              <a:t>Alternatively, can use curve fit equations for Figs. 6–20 and 6–21 to get notch sensitivity, or go directly to </a:t>
            </a:r>
            <a:r>
              <a:rPr lang="en-US" i="1" dirty="0" err="1" smtClean="0"/>
              <a:t>K</a:t>
            </a:r>
            <a:r>
              <a:rPr lang="en-US" i="1" baseline="-25000" dirty="0" err="1" smtClean="0"/>
              <a:t>f</a:t>
            </a:r>
            <a:r>
              <a:rPr lang="en-US" dirty="0" smtClean="0"/>
              <a:t> .</a:t>
            </a:r>
          </a:p>
          <a:p>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
        <p:nvSpPr>
          <p:cNvPr id="10" name="TextBox 7"/>
          <p:cNvSpPr txBox="1">
            <a:spLocks noChangeArrowheads="1"/>
          </p:cNvSpPr>
          <p:nvPr/>
        </p:nvSpPr>
        <p:spPr bwMode="auto">
          <a:xfrm>
            <a:off x="304800" y="4456113"/>
            <a:ext cx="2514600" cy="461962"/>
          </a:xfrm>
          <a:prstGeom prst="rect">
            <a:avLst/>
          </a:prstGeom>
          <a:noFill/>
          <a:ln w="9525">
            <a:noFill/>
            <a:miter lim="800000"/>
            <a:headEnd/>
            <a:tailEnd/>
          </a:ln>
        </p:spPr>
        <p:txBody>
          <a:bodyPr>
            <a:spAutoFit/>
          </a:bodyPr>
          <a:lstStyle/>
          <a:p>
            <a:pPr algn="l"/>
            <a:r>
              <a:rPr lang="en-US" sz="2400" dirty="0"/>
              <a:t>Bending or axial:</a:t>
            </a:r>
          </a:p>
        </p:txBody>
      </p:sp>
      <p:sp>
        <p:nvSpPr>
          <p:cNvPr id="11" name="TextBox 8"/>
          <p:cNvSpPr txBox="1">
            <a:spLocks noChangeArrowheads="1"/>
          </p:cNvSpPr>
          <p:nvPr/>
        </p:nvSpPr>
        <p:spPr bwMode="auto">
          <a:xfrm>
            <a:off x="381000" y="5675313"/>
            <a:ext cx="2819400" cy="461962"/>
          </a:xfrm>
          <a:prstGeom prst="rect">
            <a:avLst/>
          </a:prstGeom>
          <a:noFill/>
          <a:ln w="9525">
            <a:noFill/>
            <a:miter lim="800000"/>
            <a:headEnd/>
            <a:tailEnd/>
          </a:ln>
        </p:spPr>
        <p:txBody>
          <a:bodyPr>
            <a:spAutoFit/>
          </a:bodyPr>
          <a:lstStyle/>
          <a:p>
            <a:pPr algn="l"/>
            <a:r>
              <a:rPr lang="en-US" sz="2400" dirty="0"/>
              <a:t>Torsion:</a:t>
            </a:r>
          </a:p>
        </p:txBody>
      </p:sp>
      <p:pic>
        <p:nvPicPr>
          <p:cNvPr id="706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24175" y="1557338"/>
            <a:ext cx="5981700" cy="124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065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2200" y="2986088"/>
            <a:ext cx="6524625" cy="962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066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76350" y="4946650"/>
            <a:ext cx="77914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066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1000" y="6116672"/>
            <a:ext cx="8763000" cy="512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04800" y="4038600"/>
            <a:ext cx="4572000" cy="461665"/>
          </a:xfrm>
          <a:prstGeom prst="rect">
            <a:avLst/>
          </a:prstGeom>
          <a:noFill/>
        </p:spPr>
        <p:txBody>
          <a:bodyPr wrap="square" rtlCol="0">
            <a:spAutoFit/>
          </a:bodyPr>
          <a:lstStyle/>
          <a:p>
            <a:r>
              <a:rPr lang="en-US" sz="2400" dirty="0" smtClean="0"/>
              <a:t>For steels, with </a:t>
            </a:r>
            <a:r>
              <a:rPr lang="en-US" sz="2400" i="1" dirty="0" err="1" smtClean="0"/>
              <a:t>S</a:t>
            </a:r>
            <a:r>
              <a:rPr lang="en-US" sz="2400" i="1" baseline="-25000" dirty="0" err="1" smtClean="0"/>
              <a:t>ut</a:t>
            </a:r>
            <a:r>
              <a:rPr lang="en-US" sz="2400" dirty="0" smtClean="0"/>
              <a:t> in </a:t>
            </a:r>
            <a:r>
              <a:rPr lang="en-US" sz="2400" dirty="0" err="1" smtClean="0"/>
              <a:t>kpsi</a:t>
            </a:r>
            <a:endParaRPr lang="en-US" sz="2400" dirty="0" smtClean="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Notch Sensitivity for Cast Irons</a:t>
            </a:r>
            <a:endParaRPr lang="en-US" dirty="0"/>
          </a:p>
        </p:txBody>
      </p:sp>
      <p:sp>
        <p:nvSpPr>
          <p:cNvPr id="3" name="Content Placeholder 2"/>
          <p:cNvSpPr>
            <a:spLocks noGrp="1"/>
          </p:cNvSpPr>
          <p:nvPr>
            <p:ph idx="1"/>
          </p:nvPr>
        </p:nvSpPr>
        <p:spPr>
          <a:xfrm>
            <a:off x="381000" y="838200"/>
            <a:ext cx="8458200" cy="5562600"/>
          </a:xfrm>
        </p:spPr>
        <p:txBody>
          <a:bodyPr/>
          <a:lstStyle/>
          <a:p>
            <a:r>
              <a:rPr lang="en-US" dirty="0" smtClean="0"/>
              <a:t>Cast irons are already full of discontinuities, which are included in the strengths.</a:t>
            </a:r>
          </a:p>
          <a:p>
            <a:r>
              <a:rPr lang="en-US" dirty="0" smtClean="0"/>
              <a:t>Additional notches do not add much additional harm.</a:t>
            </a:r>
          </a:p>
          <a:p>
            <a:r>
              <a:rPr lang="en-US" dirty="0" smtClean="0"/>
              <a:t>Recommended to use </a:t>
            </a:r>
            <a:r>
              <a:rPr lang="en-US" i="1" dirty="0" smtClean="0"/>
              <a:t>q</a:t>
            </a:r>
            <a:r>
              <a:rPr lang="en-US" dirty="0" smtClean="0"/>
              <a:t> = 0.2 for cast irons.</a:t>
            </a:r>
          </a:p>
          <a:p>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a:t>6–6</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7168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525" y="838200"/>
            <a:ext cx="8429625" cy="1133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68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100" y="2743200"/>
            <a:ext cx="8410575" cy="3381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68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9100" y="2362200"/>
            <a:ext cx="857250"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685"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67600" y="5334000"/>
            <a:ext cx="85725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686"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43800" y="3886200"/>
            <a:ext cx="85725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of Fatigue Stress Concentration Factor</a:t>
            </a:r>
            <a:endParaRPr lang="en-US" dirty="0"/>
          </a:p>
        </p:txBody>
      </p:sp>
      <p:sp>
        <p:nvSpPr>
          <p:cNvPr id="3" name="Content Placeholder 2"/>
          <p:cNvSpPr>
            <a:spLocks noGrp="1"/>
          </p:cNvSpPr>
          <p:nvPr>
            <p:ph idx="1"/>
          </p:nvPr>
        </p:nvSpPr>
        <p:spPr>
          <a:xfrm>
            <a:off x="381000" y="838200"/>
            <a:ext cx="8534400" cy="5791200"/>
          </a:xfrm>
        </p:spPr>
        <p:txBody>
          <a:bodyPr/>
          <a:lstStyle/>
          <a:p>
            <a:r>
              <a:rPr lang="en-US" dirty="0" smtClean="0"/>
              <a:t>Use </a:t>
            </a:r>
            <a:r>
              <a:rPr lang="en-US" i="1" dirty="0" err="1" smtClean="0"/>
              <a:t>K</a:t>
            </a:r>
            <a:r>
              <a:rPr lang="en-US" i="1" baseline="-25000" dirty="0" err="1" smtClean="0"/>
              <a:t>f</a:t>
            </a:r>
            <a:r>
              <a:rPr lang="en-US" i="1" baseline="-25000" dirty="0" smtClean="0"/>
              <a:t>  </a:t>
            </a:r>
            <a:r>
              <a:rPr lang="en-US" dirty="0" smtClean="0"/>
              <a:t>as a multiplier to increase the nominal stress.</a:t>
            </a:r>
          </a:p>
          <a:p>
            <a:r>
              <a:rPr lang="en-US" dirty="0" smtClean="0"/>
              <a:t>Some designers (and previous editions of textbook) sometimes applied 1/</a:t>
            </a:r>
            <a:r>
              <a:rPr lang="en-US" i="1" dirty="0" smtClean="0"/>
              <a:t> </a:t>
            </a:r>
            <a:r>
              <a:rPr lang="en-US" i="1" dirty="0" err="1" smtClean="0"/>
              <a:t>K</a:t>
            </a:r>
            <a:r>
              <a:rPr lang="en-US" i="1" baseline="-25000" dirty="0" err="1" smtClean="0"/>
              <a:t>f</a:t>
            </a:r>
            <a:r>
              <a:rPr lang="en-US" i="1" baseline="-25000" dirty="0" smtClean="0"/>
              <a:t>  </a:t>
            </a:r>
            <a:r>
              <a:rPr lang="en-US" dirty="0" smtClean="0"/>
              <a:t>as a Marin factor to reduce </a:t>
            </a:r>
            <a:r>
              <a:rPr lang="en-US" i="1" dirty="0" smtClean="0"/>
              <a:t>S</a:t>
            </a:r>
            <a:r>
              <a:rPr lang="en-US" i="1" baseline="-25000" dirty="0" smtClean="0"/>
              <a:t>e </a:t>
            </a:r>
            <a:r>
              <a:rPr lang="en-US" i="1" dirty="0" smtClean="0"/>
              <a:t>.</a:t>
            </a:r>
          </a:p>
          <a:p>
            <a:r>
              <a:rPr lang="en-US" dirty="0" smtClean="0"/>
              <a:t>For infinite life, either method is equivalent, since </a:t>
            </a:r>
            <a:r>
              <a:rPr lang="en-US" i="1" dirty="0" smtClean="0"/>
              <a:t> </a:t>
            </a:r>
            <a:br>
              <a:rPr lang="en-US" i="1" dirty="0" smtClean="0"/>
            </a:br>
            <a:r>
              <a:rPr lang="en-US" i="1" dirty="0" smtClean="0"/>
              <a:t/>
            </a:r>
            <a:br>
              <a:rPr lang="en-US" i="1" dirty="0" smtClean="0"/>
            </a:br>
            <a:r>
              <a:rPr lang="en-US" i="1" dirty="0" smtClean="0"/>
              <a:t/>
            </a:r>
            <a:br>
              <a:rPr lang="en-US" i="1" dirty="0" smtClean="0"/>
            </a:br>
            <a:endParaRPr lang="en-US" i="1" dirty="0" smtClean="0"/>
          </a:p>
          <a:p>
            <a:r>
              <a:rPr lang="en-US" dirty="0" smtClean="0"/>
              <a:t>For finite life, increasing stress is more conservative.  Decreasing </a:t>
            </a:r>
            <a:r>
              <a:rPr lang="en-US" i="1" dirty="0" smtClean="0"/>
              <a:t>S</a:t>
            </a:r>
            <a:r>
              <a:rPr lang="en-US" i="1" baseline="-25000" dirty="0" smtClean="0"/>
              <a:t>e </a:t>
            </a:r>
            <a:r>
              <a:rPr lang="en-US" i="1" dirty="0" smtClean="0"/>
              <a:t> </a:t>
            </a:r>
            <a:r>
              <a:rPr lang="en-US" dirty="0" smtClean="0"/>
              <a:t>applies more to high cycle than low cycle.</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graphicFrame>
        <p:nvGraphicFramePr>
          <p:cNvPr id="22531" name="Object 2"/>
          <p:cNvGraphicFramePr>
            <a:graphicFrameLocks noChangeAspect="1"/>
          </p:cNvGraphicFramePr>
          <p:nvPr/>
        </p:nvGraphicFramePr>
        <p:xfrm>
          <a:off x="2895600" y="2667000"/>
          <a:ext cx="2549525" cy="887412"/>
        </p:xfrm>
        <a:graphic>
          <a:graphicData uri="http://schemas.openxmlformats.org/presentationml/2006/ole">
            <mc:AlternateContent xmlns:mc="http://schemas.openxmlformats.org/markup-compatibility/2006">
              <mc:Choice xmlns:v="urn:schemas-microsoft-com:vml" Requires="v">
                <p:oleObj spid="_x0000_s22543" name="Equation" r:id="rId3" imgW="1460500" imgH="508000" progId="Equation.DSMT4">
                  <p:embed/>
                </p:oleObj>
              </mc:Choice>
              <mc:Fallback>
                <p:oleObj name="Equation" r:id="rId3" imgW="1460500" imgH="508000" progId="Equation.DSMT4">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2667000"/>
                        <a:ext cx="2549525" cy="887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a:t>6–7</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23554" name="Picture 2"/>
          <p:cNvPicPr>
            <a:picLocks noChangeAspect="1" noChangeArrowheads="1"/>
          </p:cNvPicPr>
          <p:nvPr/>
        </p:nvPicPr>
        <p:blipFill>
          <a:blip r:embed="rId2" cstate="print"/>
          <a:srcRect/>
          <a:stretch>
            <a:fillRect/>
          </a:stretch>
        </p:blipFill>
        <p:spPr bwMode="auto">
          <a:xfrm>
            <a:off x="428625" y="733425"/>
            <a:ext cx="8677275" cy="933450"/>
          </a:xfrm>
          <a:prstGeom prst="rect">
            <a:avLst/>
          </a:prstGeom>
          <a:noFill/>
          <a:ln w="9525">
            <a:noFill/>
            <a:miter lim="800000"/>
            <a:headEnd/>
            <a:tailEnd/>
          </a:ln>
        </p:spPr>
      </p:pic>
      <p:pic>
        <p:nvPicPr>
          <p:cNvPr id="23555" name="Picture 3"/>
          <p:cNvPicPr>
            <a:picLocks noChangeAspect="1" noChangeArrowheads="1"/>
          </p:cNvPicPr>
          <p:nvPr/>
        </p:nvPicPr>
        <p:blipFill>
          <a:blip r:embed="rId3" cstate="print"/>
          <a:srcRect/>
          <a:stretch>
            <a:fillRect/>
          </a:stretch>
        </p:blipFill>
        <p:spPr bwMode="auto">
          <a:xfrm>
            <a:off x="428625" y="2133600"/>
            <a:ext cx="8677275" cy="4162425"/>
          </a:xfrm>
          <a:prstGeom prst="rect">
            <a:avLst/>
          </a:prstGeom>
          <a:noFill/>
          <a:ln w="9525">
            <a:noFill/>
            <a:miter lim="800000"/>
            <a:headEnd/>
            <a:tailEnd/>
          </a:ln>
        </p:spPr>
      </p:pic>
      <p:pic>
        <p:nvPicPr>
          <p:cNvPr id="23556" name="Picture 4"/>
          <p:cNvPicPr>
            <a:picLocks noChangeAspect="1" noChangeArrowheads="1"/>
          </p:cNvPicPr>
          <p:nvPr/>
        </p:nvPicPr>
        <p:blipFill>
          <a:blip r:embed="rId4" cstate="print"/>
          <a:srcRect/>
          <a:stretch>
            <a:fillRect/>
          </a:stretch>
        </p:blipFill>
        <p:spPr bwMode="auto">
          <a:xfrm>
            <a:off x="381000" y="1752600"/>
            <a:ext cx="933450" cy="333375"/>
          </a:xfrm>
          <a:prstGeom prst="rect">
            <a:avLst/>
          </a:prstGeom>
          <a:noFill/>
          <a:ln w="9525">
            <a:noFill/>
            <a:miter lim="800000"/>
            <a:headEnd/>
            <a:tailEnd/>
          </a:ln>
        </p:spPr>
      </p:pic>
      <p:pic>
        <p:nvPicPr>
          <p:cNvPr id="10445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96200" y="5791200"/>
            <a:ext cx="85725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Schematics of Fatigue Fracture Surfaces</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838199" y="704850"/>
            <a:ext cx="8140145" cy="1733550"/>
          </a:xfrm>
          <a:prstGeom prst="rect">
            <a:avLst/>
          </a:prstGeom>
          <a:noFill/>
          <a:ln w="9525">
            <a:noFill/>
            <a:miter lim="800000"/>
            <a:headEnd/>
            <a:tailEnd/>
          </a:ln>
        </p:spPr>
      </p:pic>
      <p:pic>
        <p:nvPicPr>
          <p:cNvPr id="3074" name="Picture 2"/>
          <p:cNvPicPr>
            <a:picLocks noChangeAspect="1" noChangeArrowheads="1"/>
          </p:cNvPicPr>
          <p:nvPr/>
        </p:nvPicPr>
        <p:blipFill>
          <a:blip r:embed="rId3" cstate="print"/>
          <a:srcRect/>
          <a:stretch>
            <a:fillRect/>
          </a:stretch>
        </p:blipFill>
        <p:spPr bwMode="auto">
          <a:xfrm>
            <a:off x="762000" y="2514600"/>
            <a:ext cx="8248650" cy="2933700"/>
          </a:xfrm>
          <a:prstGeom prst="rect">
            <a:avLst/>
          </a:prstGeom>
          <a:noFill/>
          <a:ln w="9525">
            <a:noFill/>
            <a:miter lim="800000"/>
            <a:headEnd/>
            <a:tailEnd/>
          </a:ln>
        </p:spPr>
      </p:pic>
      <p:sp>
        <p:nvSpPr>
          <p:cNvPr id="7" name="TextBox 6"/>
          <p:cNvSpPr txBox="1"/>
          <p:nvPr/>
        </p:nvSpPr>
        <p:spPr>
          <a:xfrm>
            <a:off x="4114800" y="5638800"/>
            <a:ext cx="1295400" cy="400110"/>
          </a:xfrm>
          <a:prstGeom prst="rect">
            <a:avLst/>
          </a:prstGeom>
          <a:noFill/>
        </p:spPr>
        <p:txBody>
          <a:bodyPr wrap="square" rtlCol="0">
            <a:spAutoFit/>
          </a:bodyPr>
          <a:lstStyle/>
          <a:p>
            <a:r>
              <a:rPr lang="en-US" sz="2000" dirty="0" smtClean="0"/>
              <a:t>Fig. 6–2</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a:t>6–8</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7" name="Picture 6" descr="Ex 6-8.jpg"/>
          <p:cNvPicPr>
            <a:picLocks noChangeAspect="1"/>
          </p:cNvPicPr>
          <p:nvPr/>
        </p:nvPicPr>
        <p:blipFill>
          <a:blip r:embed="rId2" cstate="print"/>
          <a:stretch>
            <a:fillRect/>
          </a:stretch>
        </p:blipFill>
        <p:spPr>
          <a:xfrm>
            <a:off x="609600" y="838199"/>
            <a:ext cx="8229600" cy="3539973"/>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6–8 (continued)</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6" name="Picture 5" descr="Ex 6-8(1).jpg"/>
          <p:cNvPicPr>
            <a:picLocks noChangeAspect="1"/>
          </p:cNvPicPr>
          <p:nvPr/>
        </p:nvPicPr>
        <p:blipFill>
          <a:blip r:embed="rId2" cstate="print"/>
          <a:stretch>
            <a:fillRect/>
          </a:stretch>
        </p:blipFill>
        <p:spPr>
          <a:xfrm>
            <a:off x="599335" y="762000"/>
            <a:ext cx="8241657" cy="3915177"/>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6–8 (continued)</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6" name="Picture 5" descr="Ex 6-8(2).jpg"/>
          <p:cNvPicPr>
            <a:picLocks noChangeAspect="1"/>
          </p:cNvPicPr>
          <p:nvPr/>
        </p:nvPicPr>
        <p:blipFill>
          <a:blip r:embed="rId2" cstate="print"/>
          <a:stretch>
            <a:fillRect/>
          </a:stretch>
        </p:blipFill>
        <p:spPr>
          <a:xfrm>
            <a:off x="607003" y="788831"/>
            <a:ext cx="8246437" cy="3823953"/>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a:t>6–9</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27650" name="Picture 2"/>
          <p:cNvPicPr>
            <a:picLocks noChangeAspect="1" noChangeArrowheads="1"/>
          </p:cNvPicPr>
          <p:nvPr/>
        </p:nvPicPr>
        <p:blipFill>
          <a:blip r:embed="rId2" cstate="print"/>
          <a:srcRect/>
          <a:stretch>
            <a:fillRect/>
          </a:stretch>
        </p:blipFill>
        <p:spPr bwMode="auto">
          <a:xfrm>
            <a:off x="381000" y="714375"/>
            <a:ext cx="8743950" cy="952500"/>
          </a:xfrm>
          <a:prstGeom prst="rect">
            <a:avLst/>
          </a:prstGeom>
          <a:noFill/>
          <a:ln w="9525">
            <a:noFill/>
            <a:miter lim="800000"/>
            <a:headEnd/>
            <a:tailEnd/>
          </a:ln>
        </p:spPr>
      </p:pic>
      <p:pic>
        <p:nvPicPr>
          <p:cNvPr id="27651" name="Picture 3"/>
          <p:cNvPicPr>
            <a:picLocks noChangeAspect="1" noChangeArrowheads="1"/>
          </p:cNvPicPr>
          <p:nvPr/>
        </p:nvPicPr>
        <p:blipFill>
          <a:blip r:embed="rId3" cstate="print"/>
          <a:srcRect/>
          <a:stretch>
            <a:fillRect/>
          </a:stretch>
        </p:blipFill>
        <p:spPr bwMode="auto">
          <a:xfrm>
            <a:off x="1287380" y="2071688"/>
            <a:ext cx="6070683" cy="2957512"/>
          </a:xfrm>
          <a:prstGeom prst="rect">
            <a:avLst/>
          </a:prstGeom>
          <a:noFill/>
          <a:ln w="9525">
            <a:noFill/>
            <a:miter lim="800000"/>
            <a:headEnd/>
            <a:tailEnd/>
          </a:ln>
        </p:spPr>
      </p:pic>
      <p:sp>
        <p:nvSpPr>
          <p:cNvPr id="6" name="TextBox 5"/>
          <p:cNvSpPr txBox="1"/>
          <p:nvPr/>
        </p:nvSpPr>
        <p:spPr>
          <a:xfrm>
            <a:off x="3048000" y="5410200"/>
            <a:ext cx="1295400" cy="400110"/>
          </a:xfrm>
          <a:prstGeom prst="rect">
            <a:avLst/>
          </a:prstGeom>
          <a:noFill/>
        </p:spPr>
        <p:txBody>
          <a:bodyPr wrap="square" rtlCol="0">
            <a:spAutoFit/>
          </a:bodyPr>
          <a:lstStyle/>
          <a:p>
            <a:r>
              <a:rPr lang="en-US" sz="2000" dirty="0" smtClean="0"/>
              <a:t>Fig. 6–22</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6–9 (continued)</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28675" name="Picture 3"/>
          <p:cNvPicPr>
            <a:picLocks noChangeAspect="1" noChangeArrowheads="1"/>
          </p:cNvPicPr>
          <p:nvPr/>
        </p:nvPicPr>
        <p:blipFill>
          <a:blip r:embed="rId2" cstate="print"/>
          <a:srcRect/>
          <a:stretch>
            <a:fillRect/>
          </a:stretch>
        </p:blipFill>
        <p:spPr bwMode="auto">
          <a:xfrm>
            <a:off x="428624" y="1895475"/>
            <a:ext cx="5120065" cy="4962525"/>
          </a:xfrm>
          <a:prstGeom prst="rect">
            <a:avLst/>
          </a:prstGeom>
          <a:noFill/>
          <a:ln w="9525">
            <a:noFill/>
            <a:miter lim="800000"/>
            <a:headEnd/>
            <a:tailEnd/>
          </a:ln>
        </p:spPr>
      </p:pic>
      <p:pic>
        <p:nvPicPr>
          <p:cNvPr id="28676" name="Picture 4"/>
          <p:cNvPicPr>
            <a:picLocks noChangeAspect="1" noChangeArrowheads="1"/>
          </p:cNvPicPr>
          <p:nvPr/>
        </p:nvPicPr>
        <p:blipFill>
          <a:blip r:embed="rId3" cstate="print"/>
          <a:srcRect/>
          <a:stretch>
            <a:fillRect/>
          </a:stretch>
        </p:blipFill>
        <p:spPr bwMode="auto">
          <a:xfrm>
            <a:off x="428625" y="723900"/>
            <a:ext cx="8677275" cy="1171575"/>
          </a:xfrm>
          <a:prstGeom prst="rect">
            <a:avLst/>
          </a:prstGeom>
          <a:noFill/>
          <a:ln w="9525">
            <a:noFill/>
            <a:miter lim="800000"/>
            <a:headEnd/>
            <a:tailEnd/>
          </a:ln>
        </p:spPr>
      </p:pic>
      <p:sp>
        <p:nvSpPr>
          <p:cNvPr id="9" name="TextBox 8"/>
          <p:cNvSpPr txBox="1"/>
          <p:nvPr/>
        </p:nvSpPr>
        <p:spPr>
          <a:xfrm>
            <a:off x="5637190" y="6096000"/>
            <a:ext cx="1295400" cy="400110"/>
          </a:xfrm>
          <a:prstGeom prst="rect">
            <a:avLst/>
          </a:prstGeom>
          <a:noFill/>
        </p:spPr>
        <p:txBody>
          <a:bodyPr wrap="square" rtlCol="0">
            <a:spAutoFit/>
          </a:bodyPr>
          <a:lstStyle/>
          <a:p>
            <a:r>
              <a:rPr lang="en-US" sz="2000" dirty="0" smtClean="0"/>
              <a:t>Fig. 6–22</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6–9 (continued)</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29698" name="Picture 2"/>
          <p:cNvPicPr>
            <a:picLocks noChangeAspect="1" noChangeArrowheads="1"/>
          </p:cNvPicPr>
          <p:nvPr/>
        </p:nvPicPr>
        <p:blipFill>
          <a:blip r:embed="rId2" cstate="print"/>
          <a:srcRect/>
          <a:stretch>
            <a:fillRect/>
          </a:stretch>
        </p:blipFill>
        <p:spPr bwMode="auto">
          <a:xfrm>
            <a:off x="390525" y="838200"/>
            <a:ext cx="8724900" cy="4210050"/>
          </a:xfrm>
          <a:prstGeom prst="rect">
            <a:avLst/>
          </a:prstGeom>
          <a:noFill/>
          <a:ln w="9525">
            <a:noFill/>
            <a:miter lim="800000"/>
            <a:headEnd/>
            <a:tailEnd/>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6–9 (continued)</a:t>
            </a:r>
          </a:p>
        </p:txBody>
      </p:sp>
      <p:pic>
        <p:nvPicPr>
          <p:cNvPr id="30722" name="Picture 2"/>
          <p:cNvPicPr>
            <a:picLocks noChangeAspect="1" noChangeArrowheads="1"/>
          </p:cNvPicPr>
          <p:nvPr/>
        </p:nvPicPr>
        <p:blipFill>
          <a:blip r:embed="rId2" cstate="print"/>
          <a:srcRect/>
          <a:stretch>
            <a:fillRect/>
          </a:stretch>
        </p:blipFill>
        <p:spPr bwMode="auto">
          <a:xfrm>
            <a:off x="409575" y="704850"/>
            <a:ext cx="8705850" cy="2057400"/>
          </a:xfrm>
          <a:prstGeom prst="rect">
            <a:avLst/>
          </a:prstGeom>
          <a:noFill/>
          <a:ln w="9525">
            <a:noFill/>
            <a:miter lim="800000"/>
            <a:headEnd/>
            <a:tailEnd/>
          </a:ln>
        </p:spPr>
      </p:pic>
      <p:pic>
        <p:nvPicPr>
          <p:cNvPr id="30723" name="Picture 3"/>
          <p:cNvPicPr>
            <a:picLocks noChangeAspect="1" noChangeArrowheads="1"/>
          </p:cNvPicPr>
          <p:nvPr/>
        </p:nvPicPr>
        <p:blipFill>
          <a:blip r:embed="rId3" cstate="print"/>
          <a:srcRect/>
          <a:stretch>
            <a:fillRect/>
          </a:stretch>
        </p:blipFill>
        <p:spPr bwMode="auto">
          <a:xfrm>
            <a:off x="381000" y="2667000"/>
            <a:ext cx="8763000" cy="3962400"/>
          </a:xfrm>
          <a:prstGeom prst="rect">
            <a:avLst/>
          </a:prstGeom>
          <a:noFill/>
          <a:ln w="9525">
            <a:noFill/>
            <a:miter lim="800000"/>
            <a:headEnd/>
            <a:tailEnd/>
          </a:ln>
        </p:spPr>
      </p:pic>
      <p:sp>
        <p:nvSpPr>
          <p:cNvPr id="3" name="Footer Placeholder 2"/>
          <p:cNvSpPr>
            <a:spLocks noGrp="1"/>
          </p:cNvSpPr>
          <p:nvPr>
            <p:ph type="ftr" sz="quarter" idx="11"/>
          </p:nvPr>
        </p:nvSpPr>
        <p:spPr/>
        <p:txBody>
          <a:bodyPr/>
          <a:lstStyle/>
          <a:p>
            <a:r>
              <a:rPr lang="en-US" dirty="0" err="1" smtClean="0"/>
              <a:t>Shigley’s</a:t>
            </a:r>
            <a:r>
              <a:rPr lang="en-US" dirty="0" smtClean="0"/>
              <a:t> Mechanical Engineering Design</a:t>
            </a:r>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6–9 (continued)</a:t>
            </a:r>
          </a:p>
        </p:txBody>
      </p:sp>
      <p:sp>
        <p:nvSpPr>
          <p:cNvPr id="3" name="Footer Placeholder 2"/>
          <p:cNvSpPr>
            <a:spLocks noGrp="1"/>
          </p:cNvSpPr>
          <p:nvPr>
            <p:ph type="ftr" sz="quarter" idx="11"/>
          </p:nvPr>
        </p:nvSpPr>
        <p:spPr/>
        <p:txBody>
          <a:bodyPr/>
          <a:lstStyle/>
          <a:p>
            <a:r>
              <a:rPr lang="en-US" dirty="0" err="1" smtClean="0"/>
              <a:t>Shigley’s</a:t>
            </a:r>
            <a:r>
              <a:rPr lang="en-US" dirty="0" smtClean="0"/>
              <a:t> Mechanical Engineering Design</a:t>
            </a:r>
            <a:endParaRPr lang="en-US" dirty="0"/>
          </a:p>
        </p:txBody>
      </p:sp>
      <p:pic>
        <p:nvPicPr>
          <p:cNvPr id="31746" name="Picture 2"/>
          <p:cNvPicPr>
            <a:picLocks noChangeAspect="1" noChangeArrowheads="1"/>
          </p:cNvPicPr>
          <p:nvPr/>
        </p:nvPicPr>
        <p:blipFill>
          <a:blip r:embed="rId2" cstate="print"/>
          <a:srcRect/>
          <a:stretch>
            <a:fillRect/>
          </a:stretch>
        </p:blipFill>
        <p:spPr bwMode="auto">
          <a:xfrm>
            <a:off x="400050" y="790575"/>
            <a:ext cx="8715375" cy="4238625"/>
          </a:xfrm>
          <a:prstGeom prst="rect">
            <a:avLst/>
          </a:prstGeom>
          <a:noFill/>
          <a:ln w="9525">
            <a:noFill/>
            <a:miter lim="800000"/>
            <a:headEnd/>
            <a:tailEnd/>
          </a:ln>
        </p:spPr>
      </p:pic>
      <p:pic>
        <p:nvPicPr>
          <p:cNvPr id="10240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72400" y="4495800"/>
            <a:ext cx="85725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Characterizing Fluctuating Stresses</a:t>
            </a:r>
            <a:endParaRPr lang="en-US" dirty="0"/>
          </a:p>
        </p:txBody>
      </p:sp>
      <p:sp>
        <p:nvSpPr>
          <p:cNvPr id="3" name="Content Placeholder 2"/>
          <p:cNvSpPr>
            <a:spLocks noGrp="1"/>
          </p:cNvSpPr>
          <p:nvPr>
            <p:ph idx="1"/>
          </p:nvPr>
        </p:nvSpPr>
        <p:spPr>
          <a:xfrm>
            <a:off x="381000" y="838200"/>
            <a:ext cx="8534400" cy="1600200"/>
          </a:xfrm>
        </p:spPr>
        <p:txBody>
          <a:bodyPr/>
          <a:lstStyle/>
          <a:p>
            <a:r>
              <a:rPr lang="en-US" dirty="0" smtClean="0"/>
              <a:t>The </a:t>
            </a:r>
            <a:r>
              <a:rPr lang="en-US" i="1" dirty="0" smtClean="0"/>
              <a:t>S-N</a:t>
            </a:r>
            <a:r>
              <a:rPr lang="en-US" dirty="0" smtClean="0"/>
              <a:t> diagram is applicable for </a:t>
            </a:r>
            <a:r>
              <a:rPr lang="en-US" i="1" dirty="0" smtClean="0"/>
              <a:t>completely reversed </a:t>
            </a:r>
            <a:r>
              <a:rPr lang="en-US" dirty="0" smtClean="0"/>
              <a:t>stresses</a:t>
            </a:r>
          </a:p>
          <a:p>
            <a:r>
              <a:rPr lang="en-US" dirty="0" smtClean="0"/>
              <a:t>Other fluctuating stresses exist</a:t>
            </a:r>
          </a:p>
          <a:p>
            <a:r>
              <a:rPr lang="en-US" dirty="0" smtClean="0"/>
              <a:t>Sinusoidal loading patterns are common, but not necessary</a:t>
            </a:r>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Fluctuating Stresses</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32770" name="Picture 2"/>
          <p:cNvPicPr>
            <a:picLocks noChangeAspect="1" noChangeArrowheads="1"/>
          </p:cNvPicPr>
          <p:nvPr/>
        </p:nvPicPr>
        <p:blipFill>
          <a:blip r:embed="rId2" cstate="print"/>
          <a:srcRect/>
          <a:stretch>
            <a:fillRect/>
          </a:stretch>
        </p:blipFill>
        <p:spPr bwMode="auto">
          <a:xfrm>
            <a:off x="1371600" y="762000"/>
            <a:ext cx="6375767" cy="5867400"/>
          </a:xfrm>
          <a:prstGeom prst="rect">
            <a:avLst/>
          </a:prstGeom>
          <a:noFill/>
          <a:ln w="9525">
            <a:noFill/>
            <a:miter lim="800000"/>
            <a:headEnd/>
            <a:tailEnd/>
          </a:ln>
        </p:spPr>
      </p:pic>
      <p:sp>
        <p:nvSpPr>
          <p:cNvPr id="6" name="TextBox 5"/>
          <p:cNvSpPr txBox="1">
            <a:spLocks noChangeArrowheads="1"/>
          </p:cNvSpPr>
          <p:nvPr/>
        </p:nvSpPr>
        <p:spPr bwMode="auto">
          <a:xfrm>
            <a:off x="7696200" y="1219200"/>
            <a:ext cx="1447800" cy="708025"/>
          </a:xfrm>
          <a:prstGeom prst="rect">
            <a:avLst/>
          </a:prstGeom>
          <a:noFill/>
          <a:ln w="9525">
            <a:noFill/>
            <a:miter lim="800000"/>
            <a:headEnd/>
            <a:tailEnd/>
          </a:ln>
        </p:spPr>
        <p:txBody>
          <a:bodyPr>
            <a:spAutoFit/>
          </a:bodyPr>
          <a:lstStyle/>
          <a:p>
            <a:r>
              <a:rPr lang="en-US" sz="2000" dirty="0"/>
              <a:t>General Fluctuating</a:t>
            </a:r>
          </a:p>
        </p:txBody>
      </p:sp>
      <p:sp>
        <p:nvSpPr>
          <p:cNvPr id="7" name="TextBox 6"/>
          <p:cNvSpPr txBox="1">
            <a:spLocks noChangeArrowheads="1"/>
          </p:cNvSpPr>
          <p:nvPr/>
        </p:nvSpPr>
        <p:spPr bwMode="auto">
          <a:xfrm>
            <a:off x="7772400" y="3790950"/>
            <a:ext cx="1447800" cy="400050"/>
          </a:xfrm>
          <a:prstGeom prst="rect">
            <a:avLst/>
          </a:prstGeom>
          <a:noFill/>
          <a:ln w="9525">
            <a:noFill/>
            <a:miter lim="800000"/>
            <a:headEnd/>
            <a:tailEnd/>
          </a:ln>
        </p:spPr>
        <p:txBody>
          <a:bodyPr>
            <a:spAutoFit/>
          </a:bodyPr>
          <a:lstStyle/>
          <a:p>
            <a:r>
              <a:rPr lang="en-US" sz="2000" dirty="0"/>
              <a:t>Repeated</a:t>
            </a:r>
          </a:p>
        </p:txBody>
      </p:sp>
      <p:sp>
        <p:nvSpPr>
          <p:cNvPr id="8" name="TextBox 7"/>
          <p:cNvSpPr txBox="1">
            <a:spLocks noChangeArrowheads="1"/>
          </p:cNvSpPr>
          <p:nvPr/>
        </p:nvSpPr>
        <p:spPr bwMode="auto">
          <a:xfrm>
            <a:off x="7696200" y="5387975"/>
            <a:ext cx="1447800" cy="708025"/>
          </a:xfrm>
          <a:prstGeom prst="rect">
            <a:avLst/>
          </a:prstGeom>
          <a:noFill/>
          <a:ln w="9525">
            <a:noFill/>
            <a:miter lim="800000"/>
            <a:headEnd/>
            <a:tailEnd/>
          </a:ln>
        </p:spPr>
        <p:txBody>
          <a:bodyPr>
            <a:spAutoFit/>
          </a:bodyPr>
          <a:lstStyle/>
          <a:p>
            <a:r>
              <a:rPr lang="en-US" sz="2000" dirty="0"/>
              <a:t>Completely Reversed</a:t>
            </a:r>
          </a:p>
        </p:txBody>
      </p:sp>
      <p:sp>
        <p:nvSpPr>
          <p:cNvPr id="9" name="TextBox 8"/>
          <p:cNvSpPr txBox="1"/>
          <p:nvPr/>
        </p:nvSpPr>
        <p:spPr>
          <a:xfrm>
            <a:off x="4038600" y="6457890"/>
            <a:ext cx="1295400" cy="400110"/>
          </a:xfrm>
          <a:prstGeom prst="rect">
            <a:avLst/>
          </a:prstGeom>
          <a:noFill/>
        </p:spPr>
        <p:txBody>
          <a:bodyPr wrap="square" rtlCol="0">
            <a:spAutoFit/>
          </a:bodyPr>
          <a:lstStyle/>
          <a:p>
            <a:r>
              <a:rPr lang="en-US" sz="2000" dirty="0" smtClean="0"/>
              <a:t>Fig. 6–23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Fatigue Fracture Examples</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sp>
        <p:nvSpPr>
          <p:cNvPr id="4" name="Text Placeholder 4"/>
          <p:cNvSpPr txBox="1">
            <a:spLocks/>
          </p:cNvSpPr>
          <p:nvPr/>
        </p:nvSpPr>
        <p:spPr>
          <a:xfrm>
            <a:off x="533400" y="1219200"/>
            <a:ext cx="3124200" cy="4691063"/>
          </a:xfrm>
          <a:prstGeom prst="rect">
            <a:avLst/>
          </a:prstGeom>
        </p:spPr>
        <p:txBody>
          <a:bodyPr/>
          <a:lstStyle/>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AISI 4320 drive shaft</a:t>
            </a:r>
          </a:p>
          <a:p>
            <a:pPr marL="365760" lvl="0" indent="-283464">
              <a:spcBef>
                <a:spcPts val="600"/>
              </a:spcBef>
              <a:buClr>
                <a:schemeClr val="accent1"/>
              </a:buClr>
              <a:buSzPct val="80000"/>
              <a:buFont typeface="Wingdings 2"/>
              <a:buChar char=""/>
            </a:pPr>
            <a:r>
              <a:rPr lang="en-US" sz="2400" dirty="0" smtClean="0"/>
              <a:t>B– </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crack initiation at stress concentration in keyway</a:t>
            </a:r>
          </a:p>
          <a:p>
            <a:pPr marL="365760" lvl="0" indent="-283464">
              <a:spcBef>
                <a:spcPts val="600"/>
              </a:spcBef>
              <a:buClr>
                <a:schemeClr val="accent1"/>
              </a:buClr>
              <a:buSzPct val="80000"/>
              <a:buFont typeface="Wingdings 2"/>
              <a:buChar char=""/>
            </a:pPr>
            <a:r>
              <a:rPr lang="en-US" sz="2400" dirty="0" smtClean="0"/>
              <a:t>C– </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Final brittle failure</a:t>
            </a:r>
          </a:p>
        </p:txBody>
      </p:sp>
      <p:pic>
        <p:nvPicPr>
          <p:cNvPr id="5" name="Picture 3" descr="bud21932_0603"/>
          <p:cNvPicPr>
            <a:picLocks noChangeAspect="1" noChangeArrowheads="1"/>
          </p:cNvPicPr>
          <p:nvPr/>
        </p:nvPicPr>
        <p:blipFill>
          <a:blip r:embed="rId2" cstate="print"/>
          <a:srcRect l="5449" t="3523" r="3995"/>
          <a:stretch>
            <a:fillRect/>
          </a:stretch>
        </p:blipFill>
        <p:spPr bwMode="auto">
          <a:xfrm>
            <a:off x="3810000" y="990600"/>
            <a:ext cx="5181600" cy="5257800"/>
          </a:xfrm>
          <a:prstGeom prst="rect">
            <a:avLst/>
          </a:prstGeom>
          <a:noFill/>
          <a:ln w="9525">
            <a:noFill/>
            <a:miter lim="800000"/>
            <a:headEnd/>
            <a:tailEnd/>
          </a:ln>
        </p:spPr>
      </p:pic>
      <p:sp>
        <p:nvSpPr>
          <p:cNvPr id="8" name="TextBox 7"/>
          <p:cNvSpPr txBox="1"/>
          <p:nvPr/>
        </p:nvSpPr>
        <p:spPr>
          <a:xfrm>
            <a:off x="5638800" y="6172200"/>
            <a:ext cx="1371600" cy="400110"/>
          </a:xfrm>
          <a:prstGeom prst="rect">
            <a:avLst/>
          </a:prstGeom>
          <a:noFill/>
        </p:spPr>
        <p:txBody>
          <a:bodyPr wrap="square" rtlCol="0">
            <a:spAutoFit/>
          </a:bodyPr>
          <a:lstStyle/>
          <a:p>
            <a:pPr lvl="0"/>
            <a:r>
              <a:rPr lang="en-US" sz="2000" dirty="0" smtClean="0"/>
              <a:t>Fig. 6–3</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Characterizing Fluctuating Stresses</a:t>
            </a:r>
            <a:endParaRPr lang="en-US" dirty="0"/>
          </a:p>
        </p:txBody>
      </p:sp>
      <p:sp>
        <p:nvSpPr>
          <p:cNvPr id="3" name="Content Placeholder 2"/>
          <p:cNvSpPr>
            <a:spLocks noGrp="1"/>
          </p:cNvSpPr>
          <p:nvPr>
            <p:ph idx="1"/>
          </p:nvPr>
        </p:nvSpPr>
        <p:spPr>
          <a:xfrm>
            <a:off x="381000" y="838200"/>
            <a:ext cx="4267200" cy="4038600"/>
          </a:xfrm>
        </p:spPr>
        <p:txBody>
          <a:bodyPr>
            <a:normAutofit/>
          </a:bodyPr>
          <a:lstStyle/>
          <a:p>
            <a:r>
              <a:rPr lang="en-US" dirty="0" smtClean="0"/>
              <a:t>Fluctuating stresses can often be characterized simply by the minimum and maximum stresses, </a:t>
            </a:r>
            <a:r>
              <a:rPr lang="en-US" i="1" dirty="0" err="1" smtClean="0">
                <a:latin typeface="Symbol" pitchFamily="18" charset="2"/>
              </a:rPr>
              <a:t>s</a:t>
            </a:r>
            <a:r>
              <a:rPr lang="en-US" baseline="-25000" dirty="0" err="1" smtClean="0"/>
              <a:t>min</a:t>
            </a:r>
            <a:r>
              <a:rPr lang="en-US" dirty="0" smtClean="0"/>
              <a:t> and </a:t>
            </a:r>
            <a:r>
              <a:rPr lang="en-US" i="1" dirty="0" err="1" smtClean="0">
                <a:latin typeface="Symbol" pitchFamily="18" charset="2"/>
              </a:rPr>
              <a:t>s</a:t>
            </a:r>
            <a:r>
              <a:rPr lang="en-US" baseline="-25000" dirty="0" err="1" smtClean="0"/>
              <a:t>max</a:t>
            </a:r>
            <a:endParaRPr lang="en-US" baseline="-25000" dirty="0" smtClean="0"/>
          </a:p>
          <a:p>
            <a:r>
              <a:rPr lang="en-US" dirty="0" smtClean="0"/>
              <a:t>Define </a:t>
            </a:r>
            <a:r>
              <a:rPr lang="en-US" i="1" dirty="0" err="1" smtClean="0">
                <a:latin typeface="Symbol" pitchFamily="18" charset="2"/>
              </a:rPr>
              <a:t>s</a:t>
            </a:r>
            <a:r>
              <a:rPr lang="en-US" i="1" baseline="-25000" dirty="0" err="1" smtClean="0"/>
              <a:t>m</a:t>
            </a:r>
            <a:r>
              <a:rPr lang="en-US" baseline="-25000" dirty="0" smtClean="0"/>
              <a:t> </a:t>
            </a:r>
            <a:r>
              <a:rPr lang="en-US" dirty="0" smtClean="0"/>
              <a:t>as </a:t>
            </a:r>
            <a:r>
              <a:rPr lang="en-US" i="1" dirty="0" smtClean="0"/>
              <a:t>midrange</a:t>
            </a:r>
            <a:r>
              <a:rPr lang="en-US" dirty="0" smtClean="0"/>
              <a:t> steady component of stress (sometimes called </a:t>
            </a:r>
            <a:r>
              <a:rPr lang="en-US" i="1" dirty="0" smtClean="0"/>
              <a:t>mean</a:t>
            </a:r>
            <a:r>
              <a:rPr lang="en-US" dirty="0" smtClean="0"/>
              <a:t> stress) and </a:t>
            </a:r>
            <a:r>
              <a:rPr lang="en-US" i="1" dirty="0" err="1" smtClean="0">
                <a:latin typeface="Symbol" pitchFamily="18" charset="2"/>
              </a:rPr>
              <a:t>s</a:t>
            </a:r>
            <a:r>
              <a:rPr lang="en-US" i="1" baseline="-25000" dirty="0" err="1" smtClean="0"/>
              <a:t>a</a:t>
            </a:r>
            <a:r>
              <a:rPr lang="en-US" baseline="-25000" dirty="0" smtClean="0"/>
              <a:t> </a:t>
            </a:r>
            <a:r>
              <a:rPr lang="en-US" dirty="0" smtClean="0"/>
              <a:t>as amplitude of </a:t>
            </a:r>
            <a:r>
              <a:rPr lang="en-US" i="1" dirty="0" smtClean="0"/>
              <a:t>alternating</a:t>
            </a:r>
            <a:r>
              <a:rPr lang="en-US" dirty="0" smtClean="0"/>
              <a:t> component of stress</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33794" name="Picture 2"/>
          <p:cNvPicPr>
            <a:picLocks noChangeAspect="1" noChangeArrowheads="1"/>
          </p:cNvPicPr>
          <p:nvPr/>
        </p:nvPicPr>
        <p:blipFill>
          <a:blip r:embed="rId2" cstate="print"/>
          <a:srcRect/>
          <a:stretch>
            <a:fillRect/>
          </a:stretch>
        </p:blipFill>
        <p:spPr bwMode="auto">
          <a:xfrm>
            <a:off x="4539188" y="762000"/>
            <a:ext cx="4395262" cy="2819400"/>
          </a:xfrm>
          <a:prstGeom prst="rect">
            <a:avLst/>
          </a:prstGeom>
          <a:noFill/>
          <a:ln w="9525">
            <a:noFill/>
            <a:miter lim="800000"/>
            <a:headEnd/>
            <a:tailEnd/>
          </a:ln>
        </p:spPr>
      </p:pic>
      <p:pic>
        <p:nvPicPr>
          <p:cNvPr id="7373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6400" y="4800600"/>
            <a:ext cx="6372225" cy="1543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Characterizing Fluctuating Stresses</a:t>
            </a:r>
            <a:endParaRPr lang="en-US" dirty="0"/>
          </a:p>
        </p:txBody>
      </p:sp>
      <p:sp>
        <p:nvSpPr>
          <p:cNvPr id="3" name="Content Placeholder 2"/>
          <p:cNvSpPr>
            <a:spLocks noGrp="1"/>
          </p:cNvSpPr>
          <p:nvPr>
            <p:ph idx="1"/>
          </p:nvPr>
        </p:nvSpPr>
        <p:spPr>
          <a:xfrm>
            <a:off x="381000" y="838200"/>
            <a:ext cx="4267200" cy="4038600"/>
          </a:xfrm>
        </p:spPr>
        <p:txBody>
          <a:bodyPr>
            <a:normAutofit/>
          </a:bodyPr>
          <a:lstStyle/>
          <a:p>
            <a:r>
              <a:rPr lang="en-US" dirty="0" smtClean="0"/>
              <a:t>Other useful definitions include </a:t>
            </a:r>
            <a:r>
              <a:rPr lang="en-US" i="1" dirty="0" smtClean="0"/>
              <a:t>stress ratio</a:t>
            </a:r>
          </a:p>
          <a:p>
            <a:endParaRPr lang="en-US" i="1" dirty="0" smtClean="0"/>
          </a:p>
          <a:p>
            <a:endParaRPr lang="en-US" i="1" dirty="0" smtClean="0"/>
          </a:p>
          <a:p>
            <a:pPr>
              <a:buNone/>
            </a:pPr>
            <a:r>
              <a:rPr lang="en-US" i="1" dirty="0" smtClean="0"/>
              <a:t>	</a:t>
            </a:r>
            <a:r>
              <a:rPr lang="en-US" dirty="0" smtClean="0"/>
              <a:t>and </a:t>
            </a:r>
            <a:r>
              <a:rPr lang="en-US" i="1" dirty="0" smtClean="0"/>
              <a:t>amplitude ratio</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33794" name="Picture 2"/>
          <p:cNvPicPr>
            <a:picLocks noChangeAspect="1" noChangeArrowheads="1"/>
          </p:cNvPicPr>
          <p:nvPr/>
        </p:nvPicPr>
        <p:blipFill>
          <a:blip r:embed="rId2" cstate="print"/>
          <a:srcRect/>
          <a:stretch>
            <a:fillRect/>
          </a:stretch>
        </p:blipFill>
        <p:spPr bwMode="auto">
          <a:xfrm>
            <a:off x="2057400" y="3886200"/>
            <a:ext cx="4395262" cy="2819400"/>
          </a:xfrm>
          <a:prstGeom prst="rect">
            <a:avLst/>
          </a:prstGeom>
          <a:noFill/>
          <a:ln w="9525">
            <a:noFill/>
            <a:miter lim="800000"/>
            <a:headEnd/>
            <a:tailEnd/>
          </a:ln>
        </p:spPr>
      </p:pic>
      <p:pic>
        <p:nvPicPr>
          <p:cNvPr id="7" name="Picture 6"/>
          <p:cNvPicPr>
            <a:picLocks noChangeAspect="1" noChangeArrowheads="1"/>
          </p:cNvPicPr>
          <p:nvPr/>
        </p:nvPicPr>
        <p:blipFill>
          <a:blip r:embed="rId3" cstate="print"/>
          <a:srcRect/>
          <a:stretch>
            <a:fillRect/>
          </a:stretch>
        </p:blipFill>
        <p:spPr bwMode="auto">
          <a:xfrm>
            <a:off x="1066800" y="1676400"/>
            <a:ext cx="5943600" cy="717550"/>
          </a:xfrm>
          <a:prstGeom prst="rect">
            <a:avLst/>
          </a:prstGeom>
          <a:noFill/>
          <a:ln w="9525">
            <a:noFill/>
            <a:miter lim="800000"/>
            <a:headEnd/>
            <a:tailEnd/>
          </a:ln>
          <a:effectLst/>
        </p:spPr>
      </p:pic>
      <p:pic>
        <p:nvPicPr>
          <p:cNvPr id="8" name="Picture 7"/>
          <p:cNvPicPr>
            <a:picLocks noChangeAspect="1" noChangeArrowheads="1"/>
          </p:cNvPicPr>
          <p:nvPr/>
        </p:nvPicPr>
        <p:blipFill>
          <a:blip r:embed="rId4" cstate="print"/>
          <a:srcRect/>
          <a:stretch>
            <a:fillRect/>
          </a:stretch>
        </p:blipFill>
        <p:spPr bwMode="auto">
          <a:xfrm>
            <a:off x="1143000" y="3124200"/>
            <a:ext cx="5791200" cy="639763"/>
          </a:xfrm>
          <a:prstGeom prst="rect">
            <a:avLst/>
          </a:prstGeom>
          <a:noFill/>
          <a:ln w="9525">
            <a:noFill/>
            <a:miter lim="800000"/>
            <a:headEnd/>
            <a:tailEnd/>
          </a:ln>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1"/>
            <a:ext cx="7498080" cy="492442"/>
          </a:xfrm>
        </p:spPr>
        <p:txBody>
          <a:bodyPr/>
          <a:lstStyle/>
          <a:p>
            <a:r>
              <a:rPr lang="en-US" dirty="0" smtClean="0"/>
              <a:t>Application of </a:t>
            </a:r>
            <a:r>
              <a:rPr lang="en-US" i="1" dirty="0" err="1" smtClean="0"/>
              <a:t>K</a:t>
            </a:r>
            <a:r>
              <a:rPr lang="en-US" i="1" baseline="-25000" dirty="0" err="1" smtClean="0"/>
              <a:t>f</a:t>
            </a:r>
            <a:r>
              <a:rPr lang="en-US" i="1" dirty="0" smtClean="0"/>
              <a:t> </a:t>
            </a:r>
            <a:r>
              <a:rPr lang="en-US" dirty="0" smtClean="0"/>
              <a:t>for Fluctuating Stresses</a:t>
            </a:r>
            <a:endParaRPr lang="en-US" dirty="0"/>
          </a:p>
        </p:txBody>
      </p:sp>
      <p:sp>
        <p:nvSpPr>
          <p:cNvPr id="3" name="Content Placeholder 2"/>
          <p:cNvSpPr>
            <a:spLocks noGrp="1"/>
          </p:cNvSpPr>
          <p:nvPr>
            <p:ph idx="1"/>
          </p:nvPr>
        </p:nvSpPr>
        <p:spPr>
          <a:xfrm>
            <a:off x="381000" y="838200"/>
            <a:ext cx="8534400" cy="5715000"/>
          </a:xfrm>
        </p:spPr>
        <p:txBody>
          <a:bodyPr/>
          <a:lstStyle/>
          <a:p>
            <a:r>
              <a:rPr lang="en-US" dirty="0" smtClean="0"/>
              <a:t>For fluctuating loads at points with stress concentration, the best approach is to design to avoid all localized plastic strain.</a:t>
            </a:r>
          </a:p>
          <a:p>
            <a:r>
              <a:rPr lang="en-US" dirty="0" smtClean="0"/>
              <a:t>In this case, </a:t>
            </a:r>
            <a:r>
              <a:rPr lang="en-US" i="1" dirty="0" err="1" smtClean="0"/>
              <a:t>K</a:t>
            </a:r>
            <a:r>
              <a:rPr lang="en-US" i="1" baseline="-25000" dirty="0" err="1" smtClean="0"/>
              <a:t>f</a:t>
            </a:r>
            <a:r>
              <a:rPr lang="en-US" i="1" dirty="0" smtClean="0"/>
              <a:t> </a:t>
            </a:r>
            <a:r>
              <a:rPr lang="en-US" dirty="0" smtClean="0"/>
              <a:t>should be applied to both alternating and midrange stress components.</a:t>
            </a:r>
          </a:p>
          <a:p>
            <a:r>
              <a:rPr lang="en-US" dirty="0" smtClean="0"/>
              <a:t>When localized strain does occur, some methods (e.g. </a:t>
            </a:r>
            <a:r>
              <a:rPr lang="en-US" i="1" dirty="0" smtClean="0"/>
              <a:t>nominal mean stress</a:t>
            </a:r>
            <a:r>
              <a:rPr lang="en-US" dirty="0" smtClean="0"/>
              <a:t> method and </a:t>
            </a:r>
            <a:r>
              <a:rPr lang="en-US" i="1" dirty="0" smtClean="0"/>
              <a:t>residual stress</a:t>
            </a:r>
            <a:r>
              <a:rPr lang="en-US" dirty="0" smtClean="0"/>
              <a:t> method) recommend only applying </a:t>
            </a:r>
            <a:r>
              <a:rPr lang="en-US" i="1" dirty="0" err="1" smtClean="0"/>
              <a:t>K</a:t>
            </a:r>
            <a:r>
              <a:rPr lang="en-US" i="1" baseline="-25000" dirty="0" err="1" smtClean="0"/>
              <a:t>f</a:t>
            </a:r>
            <a:r>
              <a:rPr lang="en-US" i="1" baseline="-25000" dirty="0" smtClean="0"/>
              <a:t>  </a:t>
            </a:r>
            <a:r>
              <a:rPr lang="en-US" dirty="0" smtClean="0"/>
              <a:t>to the alternating stress.</a:t>
            </a:r>
          </a:p>
          <a:p>
            <a:r>
              <a:rPr lang="en-US" dirty="0" smtClean="0"/>
              <a:t>The </a:t>
            </a:r>
            <a:r>
              <a:rPr lang="en-US" i="1" dirty="0" smtClean="0"/>
              <a:t>Dowling method</a:t>
            </a:r>
            <a:r>
              <a:rPr lang="en-US" dirty="0" smtClean="0"/>
              <a:t> recommends applying </a:t>
            </a:r>
            <a:r>
              <a:rPr lang="en-US" i="1" dirty="0" err="1" smtClean="0"/>
              <a:t>K</a:t>
            </a:r>
            <a:r>
              <a:rPr lang="en-US" i="1" baseline="-25000" dirty="0" err="1" smtClean="0"/>
              <a:t>f</a:t>
            </a:r>
            <a:r>
              <a:rPr lang="en-US" dirty="0" smtClean="0"/>
              <a:t> to the alternating stress and </a:t>
            </a:r>
            <a:r>
              <a:rPr lang="en-US" i="1" dirty="0" err="1" smtClean="0"/>
              <a:t>K</a:t>
            </a:r>
            <a:r>
              <a:rPr lang="en-US" i="1" baseline="-25000" dirty="0" err="1" smtClean="0"/>
              <a:t>fm</a:t>
            </a:r>
            <a:r>
              <a:rPr lang="en-US" dirty="0" smtClean="0"/>
              <a:t> to the mid-range stress, where </a:t>
            </a:r>
            <a:r>
              <a:rPr lang="en-US" i="1" dirty="0" err="1" smtClean="0"/>
              <a:t>K</a:t>
            </a:r>
            <a:r>
              <a:rPr lang="en-US" i="1" baseline="-25000" dirty="0" err="1" smtClean="0"/>
              <a:t>fm</a:t>
            </a:r>
            <a:r>
              <a:rPr lang="en-US" dirty="0" smtClean="0"/>
              <a:t> is</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7475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4572000"/>
            <a:ext cx="8162925"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Fatigue Failure for Fluctuating Stresses</a:t>
            </a:r>
            <a:endParaRPr lang="en-US" dirty="0"/>
          </a:p>
        </p:txBody>
      </p:sp>
      <p:sp>
        <p:nvSpPr>
          <p:cNvPr id="3" name="Content Placeholder 2"/>
          <p:cNvSpPr>
            <a:spLocks noGrp="1"/>
          </p:cNvSpPr>
          <p:nvPr>
            <p:ph idx="1"/>
          </p:nvPr>
        </p:nvSpPr>
        <p:spPr>
          <a:xfrm>
            <a:off x="381000" y="838200"/>
            <a:ext cx="8534400" cy="3886200"/>
          </a:xfrm>
        </p:spPr>
        <p:txBody>
          <a:bodyPr/>
          <a:lstStyle/>
          <a:p>
            <a:r>
              <a:rPr lang="en-US" dirty="0" smtClean="0"/>
              <a:t>Vary the </a:t>
            </a:r>
            <a:r>
              <a:rPr lang="en-US" i="1" dirty="0" err="1" smtClean="0">
                <a:latin typeface="Symbol" pitchFamily="18" charset="2"/>
              </a:rPr>
              <a:t>s</a:t>
            </a:r>
            <a:r>
              <a:rPr lang="en-US" i="1" baseline="-25000" dirty="0" err="1" smtClean="0"/>
              <a:t>m</a:t>
            </a:r>
            <a:r>
              <a:rPr lang="en-US" dirty="0" smtClean="0"/>
              <a:t> and </a:t>
            </a:r>
            <a:r>
              <a:rPr lang="en-US" i="1" dirty="0" err="1" smtClean="0">
                <a:latin typeface="Symbol" pitchFamily="18" charset="2"/>
              </a:rPr>
              <a:t>s</a:t>
            </a:r>
            <a:r>
              <a:rPr lang="en-US" i="1" baseline="-25000" dirty="0" err="1" smtClean="0"/>
              <a:t>a</a:t>
            </a:r>
            <a:r>
              <a:rPr lang="en-US" dirty="0" smtClean="0"/>
              <a:t> to learn about the fatigue resistance under fluctuating loading</a:t>
            </a:r>
          </a:p>
          <a:p>
            <a:r>
              <a:rPr lang="en-US" dirty="0" smtClean="0"/>
              <a:t>Three common methods of plotting results follow.</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Modified Goodman Diagram</a:t>
            </a:r>
            <a:endParaRPr lang="en-US" dirty="0"/>
          </a:p>
        </p:txBody>
      </p:sp>
      <p:sp>
        <p:nvSpPr>
          <p:cNvPr id="3" name="Content Placeholder 2"/>
          <p:cNvSpPr>
            <a:spLocks noGrp="1"/>
          </p:cNvSpPr>
          <p:nvPr>
            <p:ph idx="1"/>
          </p:nvPr>
        </p:nvSpPr>
        <p:spPr>
          <a:xfrm>
            <a:off x="381000" y="838200"/>
            <a:ext cx="4267200" cy="5715000"/>
          </a:xfrm>
        </p:spPr>
        <p:txBody>
          <a:bodyPr/>
          <a:lstStyle/>
          <a:p>
            <a:r>
              <a:rPr lang="en-US" dirty="0" smtClean="0"/>
              <a:t>Midrange stress is plotted on abscissa</a:t>
            </a:r>
          </a:p>
          <a:p>
            <a:r>
              <a:rPr lang="en-US" dirty="0" smtClean="0"/>
              <a:t>All other components of stress are plotted on the ordinate</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4" descr="bud29281_0624"/>
          <p:cNvPicPr>
            <a:picLocks noChangeAspect="1" noChangeArrowheads="1"/>
          </p:cNvPicPr>
          <p:nvPr/>
        </p:nvPicPr>
        <p:blipFill>
          <a:blip r:embed="rId2" cstate="print"/>
          <a:srcRect t="4764" r="9266" b="4715"/>
          <a:stretch>
            <a:fillRect/>
          </a:stretch>
        </p:blipFill>
        <p:spPr bwMode="auto">
          <a:xfrm>
            <a:off x="4608345" y="762000"/>
            <a:ext cx="4535655" cy="5867400"/>
          </a:xfrm>
          <a:prstGeom prst="rect">
            <a:avLst/>
          </a:prstGeom>
          <a:noFill/>
        </p:spPr>
      </p:pic>
      <p:sp>
        <p:nvSpPr>
          <p:cNvPr id="6" name="TextBox 5"/>
          <p:cNvSpPr txBox="1"/>
          <p:nvPr/>
        </p:nvSpPr>
        <p:spPr>
          <a:xfrm>
            <a:off x="6400800" y="6172200"/>
            <a:ext cx="1295400" cy="400110"/>
          </a:xfrm>
          <a:prstGeom prst="rect">
            <a:avLst/>
          </a:prstGeom>
          <a:noFill/>
        </p:spPr>
        <p:txBody>
          <a:bodyPr wrap="square" rtlCol="0">
            <a:spAutoFit/>
          </a:bodyPr>
          <a:lstStyle/>
          <a:p>
            <a:r>
              <a:rPr lang="en-US" sz="2000" dirty="0" smtClean="0"/>
              <a:t>Fig. 6–24</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Master Fatigue Diagram</a:t>
            </a:r>
            <a:endParaRPr lang="en-US" dirty="0"/>
          </a:p>
        </p:txBody>
      </p:sp>
      <p:sp>
        <p:nvSpPr>
          <p:cNvPr id="3" name="Content Placeholder 2"/>
          <p:cNvSpPr>
            <a:spLocks noGrp="1"/>
          </p:cNvSpPr>
          <p:nvPr>
            <p:ph idx="1"/>
          </p:nvPr>
        </p:nvSpPr>
        <p:spPr>
          <a:xfrm>
            <a:off x="381000" y="838200"/>
            <a:ext cx="8534400" cy="533400"/>
          </a:xfrm>
        </p:spPr>
        <p:txBody>
          <a:bodyPr/>
          <a:lstStyle/>
          <a:p>
            <a:r>
              <a:rPr lang="en-US" dirty="0" smtClean="0"/>
              <a:t>Displays four stress components as well as two stress ratios</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
        <p:nvSpPr>
          <p:cNvPr id="6" name="TextBox 5"/>
          <p:cNvSpPr txBox="1"/>
          <p:nvPr/>
        </p:nvSpPr>
        <p:spPr>
          <a:xfrm>
            <a:off x="2438400" y="6324600"/>
            <a:ext cx="1295400" cy="400110"/>
          </a:xfrm>
          <a:prstGeom prst="rect">
            <a:avLst/>
          </a:prstGeom>
          <a:noFill/>
        </p:spPr>
        <p:txBody>
          <a:bodyPr wrap="square" rtlCol="0">
            <a:spAutoFit/>
          </a:bodyPr>
          <a:lstStyle/>
          <a:p>
            <a:r>
              <a:rPr lang="en-US" sz="2000" dirty="0" smtClean="0"/>
              <a:t>Fig. 6–26</a:t>
            </a:r>
          </a:p>
        </p:txBody>
      </p:sp>
      <p:pic>
        <p:nvPicPr>
          <p:cNvPr id="7" name="Picture 6" descr="fig 6-26.jpg"/>
          <p:cNvPicPr>
            <a:picLocks noChangeAspect="1"/>
          </p:cNvPicPr>
          <p:nvPr/>
        </p:nvPicPr>
        <p:blipFill>
          <a:blip r:embed="rId2" cstate="print"/>
          <a:stretch>
            <a:fillRect/>
          </a:stretch>
        </p:blipFill>
        <p:spPr>
          <a:xfrm>
            <a:off x="914400" y="1219200"/>
            <a:ext cx="7467600" cy="5054079"/>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Plot of Alternating </a:t>
            </a:r>
            <a:r>
              <a:rPr lang="en-US" dirty="0" err="1" smtClean="0"/>
              <a:t>vs</a:t>
            </a:r>
            <a:r>
              <a:rPr lang="en-US" dirty="0" smtClean="0"/>
              <a:t> Midrange Stress</a:t>
            </a:r>
            <a:endParaRPr lang="en-US" dirty="0"/>
          </a:p>
        </p:txBody>
      </p:sp>
      <p:sp>
        <p:nvSpPr>
          <p:cNvPr id="3" name="Content Placeholder 2"/>
          <p:cNvSpPr>
            <a:spLocks noGrp="1"/>
          </p:cNvSpPr>
          <p:nvPr>
            <p:ph idx="1"/>
          </p:nvPr>
        </p:nvSpPr>
        <p:spPr>
          <a:xfrm>
            <a:off x="381000" y="704850"/>
            <a:ext cx="8763000" cy="2114550"/>
          </a:xfrm>
        </p:spPr>
        <p:txBody>
          <a:bodyPr>
            <a:noAutofit/>
          </a:bodyPr>
          <a:lstStyle/>
          <a:p>
            <a:r>
              <a:rPr lang="en-US" dirty="0" smtClean="0"/>
              <a:t>Probably most common and simple to use is the plot of </a:t>
            </a:r>
            <a:r>
              <a:rPr lang="en-US" i="1" dirty="0" err="1" smtClean="0">
                <a:latin typeface="Symbol" pitchFamily="18" charset="2"/>
              </a:rPr>
              <a:t>s</a:t>
            </a:r>
            <a:r>
              <a:rPr lang="en-US" i="1" baseline="-25000" dirty="0" err="1" smtClean="0"/>
              <a:t>a</a:t>
            </a:r>
            <a:r>
              <a:rPr lang="en-US" i="1" baseline="-25000" dirty="0" smtClean="0"/>
              <a:t> </a:t>
            </a:r>
            <a:r>
              <a:rPr lang="en-US" dirty="0" err="1" smtClean="0"/>
              <a:t>vs</a:t>
            </a:r>
            <a:r>
              <a:rPr lang="en-US" dirty="0" smtClean="0"/>
              <a:t> </a:t>
            </a:r>
            <a:r>
              <a:rPr lang="en-US" i="1" dirty="0" err="1" smtClean="0">
                <a:latin typeface="Symbol" pitchFamily="18" charset="2"/>
              </a:rPr>
              <a:t>s</a:t>
            </a:r>
            <a:r>
              <a:rPr lang="en-US" i="1" baseline="-25000" dirty="0" err="1" smtClean="0"/>
              <a:t>m</a:t>
            </a:r>
            <a:r>
              <a:rPr lang="en-US" dirty="0" smtClean="0"/>
              <a:t> </a:t>
            </a:r>
          </a:p>
          <a:p>
            <a:r>
              <a:rPr lang="en-US" dirty="0" smtClean="0"/>
              <a:t>Has gradually usurped the name of Goodman or Modified Goodman diagram</a:t>
            </a:r>
          </a:p>
          <a:p>
            <a:r>
              <a:rPr lang="en-US" dirty="0" smtClean="0"/>
              <a:t>Modified Goodman line from </a:t>
            </a:r>
            <a:r>
              <a:rPr lang="en-US" i="1" dirty="0" smtClean="0"/>
              <a:t>S</a:t>
            </a:r>
            <a:r>
              <a:rPr lang="en-US" i="1" baseline="-25000" dirty="0" smtClean="0"/>
              <a:t>e</a:t>
            </a:r>
            <a:r>
              <a:rPr lang="en-US" dirty="0" smtClean="0"/>
              <a:t> to </a:t>
            </a:r>
            <a:r>
              <a:rPr lang="en-US" i="1" dirty="0" err="1" smtClean="0"/>
              <a:t>S</a:t>
            </a:r>
            <a:r>
              <a:rPr lang="en-US" i="1" baseline="-25000" dirty="0" err="1" smtClean="0"/>
              <a:t>ut</a:t>
            </a:r>
            <a:r>
              <a:rPr lang="en-US" dirty="0" smtClean="0"/>
              <a:t> is one simple representation of the limiting boundary for infinite life</a:t>
            </a:r>
            <a:endParaRPr lang="en-US" dirty="0"/>
          </a:p>
        </p:txBody>
      </p:sp>
      <p:sp>
        <p:nvSpPr>
          <p:cNvPr id="4" name="Footer Placeholder 3"/>
          <p:cNvSpPr>
            <a:spLocks noGrp="1"/>
          </p:cNvSpPr>
          <p:nvPr>
            <p:ph type="ftr" sz="quarter" idx="11"/>
          </p:nvPr>
        </p:nvSpPr>
        <p:spPr/>
        <p:txBody>
          <a:bodyPr/>
          <a:lstStyle/>
          <a:p>
            <a:r>
              <a:rPr lang="en-US" dirty="0" err="1" smtClean="0"/>
              <a:t>Shigley’s</a:t>
            </a:r>
            <a:r>
              <a:rPr lang="en-US" dirty="0" smtClean="0"/>
              <a:t> Mechanical Engineering Design</a:t>
            </a:r>
            <a:endParaRPr lang="en-US" dirty="0"/>
          </a:p>
        </p:txBody>
      </p:sp>
      <p:pic>
        <p:nvPicPr>
          <p:cNvPr id="34819" name="Picture 3"/>
          <p:cNvPicPr>
            <a:picLocks noChangeAspect="1" noChangeArrowheads="1"/>
          </p:cNvPicPr>
          <p:nvPr/>
        </p:nvPicPr>
        <p:blipFill>
          <a:blip r:embed="rId2" cstate="print"/>
          <a:srcRect/>
          <a:stretch>
            <a:fillRect/>
          </a:stretch>
        </p:blipFill>
        <p:spPr bwMode="auto">
          <a:xfrm>
            <a:off x="609601" y="2772944"/>
            <a:ext cx="5486399" cy="4085055"/>
          </a:xfrm>
          <a:prstGeom prst="rect">
            <a:avLst/>
          </a:prstGeom>
          <a:noFill/>
          <a:ln w="9525">
            <a:noFill/>
            <a:miter lim="800000"/>
            <a:headEnd/>
            <a:tailEnd/>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Plot of Alternating </a:t>
            </a:r>
            <a:r>
              <a:rPr lang="en-US" dirty="0" err="1" smtClean="0"/>
              <a:t>vs</a:t>
            </a:r>
            <a:r>
              <a:rPr lang="en-US" dirty="0" smtClean="0"/>
              <a:t> Midrange Stress</a:t>
            </a:r>
            <a:endParaRPr lang="en-US" dirty="0"/>
          </a:p>
        </p:txBody>
      </p:sp>
      <p:sp>
        <p:nvSpPr>
          <p:cNvPr id="3" name="Content Placeholder 2"/>
          <p:cNvSpPr>
            <a:spLocks noGrp="1"/>
          </p:cNvSpPr>
          <p:nvPr>
            <p:ph idx="1"/>
          </p:nvPr>
        </p:nvSpPr>
        <p:spPr>
          <a:xfrm>
            <a:off x="381000" y="704850"/>
            <a:ext cx="8763000" cy="1047750"/>
          </a:xfrm>
        </p:spPr>
        <p:txBody>
          <a:bodyPr>
            <a:noAutofit/>
          </a:bodyPr>
          <a:lstStyle/>
          <a:p>
            <a:r>
              <a:rPr lang="en-US" dirty="0" smtClean="0"/>
              <a:t>Experimental data on normalized plot of </a:t>
            </a:r>
            <a:r>
              <a:rPr lang="en-US" i="1" dirty="0" err="1" smtClean="0">
                <a:latin typeface="Symbol" pitchFamily="18" charset="2"/>
              </a:rPr>
              <a:t>s</a:t>
            </a:r>
            <a:r>
              <a:rPr lang="en-US" i="1" baseline="-25000" dirty="0" err="1" smtClean="0"/>
              <a:t>a</a:t>
            </a:r>
            <a:r>
              <a:rPr lang="en-US" i="1" baseline="-25000" dirty="0" smtClean="0"/>
              <a:t> </a:t>
            </a:r>
            <a:r>
              <a:rPr lang="en-US" dirty="0" err="1" smtClean="0"/>
              <a:t>vs</a:t>
            </a:r>
            <a:r>
              <a:rPr lang="en-US" dirty="0" smtClean="0"/>
              <a:t> </a:t>
            </a:r>
            <a:r>
              <a:rPr lang="en-US" i="1" dirty="0" err="1" smtClean="0">
                <a:latin typeface="Symbol" pitchFamily="18" charset="2"/>
              </a:rPr>
              <a:t>s</a:t>
            </a:r>
            <a:r>
              <a:rPr lang="en-US" i="1" baseline="-25000" dirty="0" err="1" smtClean="0"/>
              <a:t>m</a:t>
            </a:r>
            <a:endParaRPr lang="en-US" dirty="0" smtClean="0"/>
          </a:p>
          <a:p>
            <a:r>
              <a:rPr lang="en-US" dirty="0" smtClean="0"/>
              <a:t>Demonstrates little effect of negative midrange stress</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7" name="Picture 4" descr="bud29281_0625"/>
          <p:cNvPicPr>
            <a:picLocks noChangeAspect="1" noChangeArrowheads="1"/>
          </p:cNvPicPr>
          <p:nvPr/>
        </p:nvPicPr>
        <p:blipFill>
          <a:blip r:embed="rId2" cstate="print"/>
          <a:srcRect t="4745"/>
          <a:stretch>
            <a:fillRect/>
          </a:stretch>
        </p:blipFill>
        <p:spPr bwMode="auto">
          <a:xfrm>
            <a:off x="1066801" y="1952788"/>
            <a:ext cx="7391399" cy="4635535"/>
          </a:xfrm>
          <a:prstGeom prst="rect">
            <a:avLst/>
          </a:prstGeom>
          <a:noFill/>
        </p:spPr>
      </p:pic>
      <p:sp>
        <p:nvSpPr>
          <p:cNvPr id="8" name="TextBox 7"/>
          <p:cNvSpPr txBox="1"/>
          <p:nvPr/>
        </p:nvSpPr>
        <p:spPr>
          <a:xfrm>
            <a:off x="3124200" y="6457890"/>
            <a:ext cx="1295400" cy="400110"/>
          </a:xfrm>
          <a:prstGeom prst="rect">
            <a:avLst/>
          </a:prstGeom>
          <a:noFill/>
        </p:spPr>
        <p:txBody>
          <a:bodyPr wrap="square" rtlCol="0">
            <a:spAutoFit/>
          </a:bodyPr>
          <a:lstStyle/>
          <a:p>
            <a:r>
              <a:rPr lang="en-US" sz="2000" dirty="0" smtClean="0"/>
              <a:t>Fig. 6–25</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Commonly Used Failure Criteria</a:t>
            </a:r>
            <a:endParaRPr lang="en-US" dirty="0"/>
          </a:p>
        </p:txBody>
      </p:sp>
      <p:sp>
        <p:nvSpPr>
          <p:cNvPr id="3" name="Content Placeholder 2"/>
          <p:cNvSpPr>
            <a:spLocks noGrp="1"/>
          </p:cNvSpPr>
          <p:nvPr>
            <p:ph idx="1"/>
          </p:nvPr>
        </p:nvSpPr>
        <p:spPr>
          <a:xfrm>
            <a:off x="381000" y="838200"/>
            <a:ext cx="8458200" cy="1752600"/>
          </a:xfrm>
        </p:spPr>
        <p:txBody>
          <a:bodyPr/>
          <a:lstStyle/>
          <a:p>
            <a:r>
              <a:rPr lang="en-US" dirty="0" smtClean="0"/>
              <a:t>Five commonly used failure criteria are shown</a:t>
            </a:r>
          </a:p>
          <a:p>
            <a:r>
              <a:rPr lang="en-US" dirty="0" smtClean="0"/>
              <a:t>Gerber passes through the data</a:t>
            </a:r>
          </a:p>
          <a:p>
            <a:r>
              <a:rPr lang="en-US" dirty="0" smtClean="0"/>
              <a:t>ASME-elliptic passes through data and incorporates rough yielding check</a:t>
            </a:r>
          </a:p>
        </p:txBody>
      </p:sp>
      <p:pic>
        <p:nvPicPr>
          <p:cNvPr id="5" name="Picture 4" descr="bud29281_0627"/>
          <p:cNvPicPr>
            <a:picLocks noChangeAspect="1" noChangeArrowheads="1"/>
          </p:cNvPicPr>
          <p:nvPr/>
        </p:nvPicPr>
        <p:blipFill>
          <a:blip r:embed="rId2" cstate="print"/>
          <a:srcRect t="5954"/>
          <a:stretch>
            <a:fillRect/>
          </a:stretch>
        </p:blipFill>
        <p:spPr bwMode="auto">
          <a:xfrm>
            <a:off x="381000" y="2544655"/>
            <a:ext cx="6781800" cy="4313345"/>
          </a:xfrm>
          <a:prstGeom prst="rect">
            <a:avLst/>
          </a:prstGeom>
          <a:noFill/>
        </p:spPr>
      </p:pic>
      <p:sp>
        <p:nvSpPr>
          <p:cNvPr id="4" name="Footer Placeholder 3"/>
          <p:cNvSpPr>
            <a:spLocks noGrp="1"/>
          </p:cNvSpPr>
          <p:nvPr>
            <p:ph type="ftr" sz="quarter" idx="11"/>
          </p:nvPr>
        </p:nvSpPr>
        <p:spPr/>
        <p:txBody>
          <a:bodyPr/>
          <a:lstStyle/>
          <a:p>
            <a:r>
              <a:rPr lang="en-US" dirty="0" err="1" smtClean="0"/>
              <a:t>Shigley’s</a:t>
            </a:r>
            <a:r>
              <a:rPr lang="en-US" dirty="0" smtClean="0"/>
              <a:t> Mechanical Engineering Design</a:t>
            </a:r>
            <a:endParaRPr lang="en-US" dirty="0"/>
          </a:p>
        </p:txBody>
      </p:sp>
      <p:sp>
        <p:nvSpPr>
          <p:cNvPr id="6" name="TextBox 5"/>
          <p:cNvSpPr txBox="1"/>
          <p:nvPr/>
        </p:nvSpPr>
        <p:spPr>
          <a:xfrm>
            <a:off x="5867400" y="5943600"/>
            <a:ext cx="1295400" cy="400110"/>
          </a:xfrm>
          <a:prstGeom prst="rect">
            <a:avLst/>
          </a:prstGeom>
          <a:noFill/>
        </p:spPr>
        <p:txBody>
          <a:bodyPr wrap="square" rtlCol="0">
            <a:spAutoFit/>
          </a:bodyPr>
          <a:lstStyle/>
          <a:p>
            <a:r>
              <a:rPr lang="en-US" sz="2000" dirty="0" smtClean="0"/>
              <a:t>Fig. 6–27</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Commonly Used Failure Criteria</a:t>
            </a:r>
            <a:endParaRPr lang="en-US" dirty="0"/>
          </a:p>
        </p:txBody>
      </p:sp>
      <p:sp>
        <p:nvSpPr>
          <p:cNvPr id="3" name="Content Placeholder 2"/>
          <p:cNvSpPr>
            <a:spLocks noGrp="1"/>
          </p:cNvSpPr>
          <p:nvPr>
            <p:ph idx="1"/>
          </p:nvPr>
        </p:nvSpPr>
        <p:spPr>
          <a:xfrm>
            <a:off x="381000" y="762000"/>
            <a:ext cx="8458200" cy="5715000"/>
          </a:xfrm>
        </p:spPr>
        <p:txBody>
          <a:bodyPr/>
          <a:lstStyle/>
          <a:p>
            <a:r>
              <a:rPr lang="en-US" dirty="0" smtClean="0"/>
              <a:t>Modified Goodman is linear, so simple to use for design.  It is more conservative than Gerber.</a:t>
            </a:r>
          </a:p>
          <a:p>
            <a:r>
              <a:rPr lang="en-US" dirty="0" err="1" smtClean="0"/>
              <a:t>Soderberg</a:t>
            </a:r>
            <a:r>
              <a:rPr lang="en-US" dirty="0" smtClean="0"/>
              <a:t> provides a very conservative single check of both fatigue and yielding.</a:t>
            </a:r>
          </a:p>
        </p:txBody>
      </p:sp>
      <p:pic>
        <p:nvPicPr>
          <p:cNvPr id="5" name="Picture 4" descr="bud29281_0627"/>
          <p:cNvPicPr>
            <a:picLocks noChangeAspect="1" noChangeArrowheads="1"/>
          </p:cNvPicPr>
          <p:nvPr/>
        </p:nvPicPr>
        <p:blipFill>
          <a:blip r:embed="rId2" cstate="print"/>
          <a:srcRect t="5954"/>
          <a:stretch>
            <a:fillRect/>
          </a:stretch>
        </p:blipFill>
        <p:spPr bwMode="auto">
          <a:xfrm>
            <a:off x="381000" y="2362200"/>
            <a:ext cx="6781800" cy="4313345"/>
          </a:xfrm>
          <a:prstGeom prst="rect">
            <a:avLst/>
          </a:prstGeom>
          <a:noFill/>
        </p:spPr>
      </p:pic>
      <p:sp>
        <p:nvSpPr>
          <p:cNvPr id="4" name="Footer Placeholder 3"/>
          <p:cNvSpPr>
            <a:spLocks noGrp="1"/>
          </p:cNvSpPr>
          <p:nvPr>
            <p:ph type="ftr" sz="quarter" idx="11"/>
          </p:nvPr>
        </p:nvSpPr>
        <p:spPr/>
        <p:txBody>
          <a:bodyPr/>
          <a:lstStyle/>
          <a:p>
            <a:r>
              <a:rPr lang="en-US" dirty="0" err="1" smtClean="0"/>
              <a:t>Shigley’s</a:t>
            </a:r>
            <a:r>
              <a:rPr lang="en-US" dirty="0" smtClean="0"/>
              <a:t> Mechanical Engineering Design</a:t>
            </a:r>
            <a:endParaRPr lang="en-US" dirty="0"/>
          </a:p>
        </p:txBody>
      </p:sp>
      <p:sp>
        <p:nvSpPr>
          <p:cNvPr id="6" name="TextBox 5"/>
          <p:cNvSpPr txBox="1"/>
          <p:nvPr/>
        </p:nvSpPr>
        <p:spPr>
          <a:xfrm>
            <a:off x="5715000" y="5791200"/>
            <a:ext cx="1295400" cy="400110"/>
          </a:xfrm>
          <a:prstGeom prst="rect">
            <a:avLst/>
          </a:prstGeom>
          <a:noFill/>
        </p:spPr>
        <p:txBody>
          <a:bodyPr wrap="square" rtlCol="0">
            <a:spAutoFit/>
          </a:bodyPr>
          <a:lstStyle/>
          <a:p>
            <a:r>
              <a:rPr lang="en-US" sz="2000" dirty="0" smtClean="0"/>
              <a:t>Fig. 6–27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Fatigue Fracture Examples</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sp>
        <p:nvSpPr>
          <p:cNvPr id="4" name="Text Placeholder 4"/>
          <p:cNvSpPr txBox="1">
            <a:spLocks/>
          </p:cNvSpPr>
          <p:nvPr/>
        </p:nvSpPr>
        <p:spPr>
          <a:xfrm>
            <a:off x="533400" y="1219200"/>
            <a:ext cx="3124200" cy="4691063"/>
          </a:xfrm>
          <a:prstGeom prst="rect">
            <a:avLst/>
          </a:prstGeom>
        </p:spPr>
        <p:txBody>
          <a:bodyPr/>
          <a:lstStyle/>
          <a:p>
            <a:pPr marL="365760" lvl="0" indent="-283464">
              <a:spcBef>
                <a:spcPts val="600"/>
              </a:spcBef>
              <a:buClr>
                <a:schemeClr val="accent1"/>
              </a:buClr>
              <a:buSzPct val="80000"/>
              <a:buFont typeface="Wingdings 2"/>
              <a:buChar char=""/>
            </a:pPr>
            <a:r>
              <a:rPr lang="en-US" sz="2400" dirty="0" smtClean="0"/>
              <a:t>Fatigue failure initiating at mismatched grease holes</a:t>
            </a:r>
          </a:p>
          <a:p>
            <a:pPr marL="365760" lvl="0" indent="-283464">
              <a:spcBef>
                <a:spcPts val="600"/>
              </a:spcBef>
              <a:buClr>
                <a:schemeClr val="accent1"/>
              </a:buClr>
              <a:buSzPct val="80000"/>
              <a:buFont typeface="Wingdings 2"/>
              <a:buChar cha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Sharp corners</a:t>
            </a:r>
            <a:r>
              <a:rPr lang="en-US" sz="2400" dirty="0" smtClean="0"/>
              <a:t> (at arrows)</a:t>
            </a:r>
            <a:r>
              <a:rPr kumimoji="0" lang="en-US" sz="2400" b="0" i="0" u="none" strike="noStrike" kern="1200" cap="none" spc="0" normalizeH="0" noProof="0" dirty="0" smtClean="0">
                <a:ln>
                  <a:noFill/>
                </a:ln>
                <a:solidFill>
                  <a:schemeClr val="tx1"/>
                </a:solidFill>
                <a:effectLst/>
                <a:uLnTx/>
                <a:uFillTx/>
                <a:latin typeface="+mn-lt"/>
                <a:ea typeface="+mn-ea"/>
                <a:cs typeface="+mn-cs"/>
              </a:rPr>
              <a:t> provided stress concentrations</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8" name="TextBox 7"/>
          <p:cNvSpPr txBox="1"/>
          <p:nvPr/>
        </p:nvSpPr>
        <p:spPr>
          <a:xfrm>
            <a:off x="5791200" y="6096000"/>
            <a:ext cx="1371600" cy="400110"/>
          </a:xfrm>
          <a:prstGeom prst="rect">
            <a:avLst/>
          </a:prstGeom>
          <a:noFill/>
        </p:spPr>
        <p:txBody>
          <a:bodyPr wrap="square" rtlCol="0">
            <a:spAutoFit/>
          </a:bodyPr>
          <a:lstStyle/>
          <a:p>
            <a:pPr lvl="0"/>
            <a:r>
              <a:rPr lang="en-US" sz="2000" dirty="0" smtClean="0"/>
              <a:t>Fig. 6–4</a:t>
            </a:r>
          </a:p>
        </p:txBody>
      </p:sp>
      <p:pic>
        <p:nvPicPr>
          <p:cNvPr id="7" name="Picture 3" descr="bud21932_0604"/>
          <p:cNvPicPr>
            <a:picLocks noChangeAspect="1" noChangeArrowheads="1"/>
          </p:cNvPicPr>
          <p:nvPr/>
        </p:nvPicPr>
        <p:blipFill>
          <a:blip r:embed="rId2" cstate="print"/>
          <a:srcRect t="2992"/>
          <a:stretch>
            <a:fillRect/>
          </a:stretch>
        </p:blipFill>
        <p:spPr bwMode="auto">
          <a:xfrm>
            <a:off x="3810000" y="914400"/>
            <a:ext cx="5145088" cy="4941888"/>
          </a:xfrm>
          <a:prstGeom prst="rect">
            <a:avLst/>
          </a:prstGeom>
          <a:noFill/>
          <a:ln w="9525">
            <a:noFill/>
            <a:miter lim="800000"/>
            <a:headEnd/>
            <a:tailEnd/>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Commonly Used Failure Criteria</a:t>
            </a:r>
            <a:endParaRPr lang="en-US" dirty="0"/>
          </a:p>
        </p:txBody>
      </p:sp>
      <p:sp>
        <p:nvSpPr>
          <p:cNvPr id="3" name="Content Placeholder 2"/>
          <p:cNvSpPr>
            <a:spLocks noGrp="1"/>
          </p:cNvSpPr>
          <p:nvPr>
            <p:ph idx="1"/>
          </p:nvPr>
        </p:nvSpPr>
        <p:spPr>
          <a:xfrm>
            <a:off x="381000" y="762000"/>
            <a:ext cx="8458200" cy="5715000"/>
          </a:xfrm>
        </p:spPr>
        <p:txBody>
          <a:bodyPr/>
          <a:lstStyle/>
          <a:p>
            <a:r>
              <a:rPr lang="en-US" dirty="0" smtClean="0"/>
              <a:t>Langer line represents standard yield check.</a:t>
            </a:r>
          </a:p>
          <a:p>
            <a:r>
              <a:rPr lang="en-US" dirty="0" smtClean="0"/>
              <a:t>It is equivalent to comparing maximum stress to yield strength.</a:t>
            </a:r>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4" descr="bud29281_0627"/>
          <p:cNvPicPr>
            <a:picLocks noChangeAspect="1" noChangeArrowheads="1"/>
          </p:cNvPicPr>
          <p:nvPr/>
        </p:nvPicPr>
        <p:blipFill>
          <a:blip r:embed="rId2" cstate="print"/>
          <a:srcRect t="5954"/>
          <a:stretch>
            <a:fillRect/>
          </a:stretch>
        </p:blipFill>
        <p:spPr bwMode="auto">
          <a:xfrm>
            <a:off x="457200" y="2209800"/>
            <a:ext cx="6781800" cy="4313345"/>
          </a:xfrm>
          <a:prstGeom prst="rect">
            <a:avLst/>
          </a:prstGeom>
          <a:noFill/>
        </p:spPr>
      </p:pic>
      <p:sp>
        <p:nvSpPr>
          <p:cNvPr id="6" name="TextBox 5"/>
          <p:cNvSpPr txBox="1"/>
          <p:nvPr/>
        </p:nvSpPr>
        <p:spPr>
          <a:xfrm>
            <a:off x="5791200" y="5638800"/>
            <a:ext cx="1295400" cy="400110"/>
          </a:xfrm>
          <a:prstGeom prst="rect">
            <a:avLst/>
          </a:prstGeom>
          <a:noFill/>
        </p:spPr>
        <p:txBody>
          <a:bodyPr wrap="square" rtlCol="0">
            <a:spAutoFit/>
          </a:bodyPr>
          <a:lstStyle/>
          <a:p>
            <a:r>
              <a:rPr lang="en-US" sz="2000" dirty="0" smtClean="0"/>
              <a:t>Fig. 6–27</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Equations for Commonly Used Failure Criteria</a:t>
            </a:r>
            <a:endParaRPr lang="en-US" dirty="0"/>
          </a:p>
        </p:txBody>
      </p:sp>
      <p:sp>
        <p:nvSpPr>
          <p:cNvPr id="3" name="Content Placeholder 2"/>
          <p:cNvSpPr>
            <a:spLocks noGrp="1"/>
          </p:cNvSpPr>
          <p:nvPr>
            <p:ph idx="1"/>
          </p:nvPr>
        </p:nvSpPr>
        <p:spPr>
          <a:xfrm>
            <a:off x="381000" y="762000"/>
            <a:ext cx="8458200" cy="5715000"/>
          </a:xfrm>
        </p:spPr>
        <p:txBody>
          <a:bodyPr/>
          <a:lstStyle/>
          <a:p>
            <a:r>
              <a:rPr lang="en-US" dirty="0" smtClean="0"/>
              <a:t>Intersecting a constant slope load line with each failure criteria produces design equations</a:t>
            </a:r>
          </a:p>
          <a:p>
            <a:r>
              <a:rPr lang="en-US" i="1" dirty="0" smtClean="0"/>
              <a:t>n </a:t>
            </a:r>
            <a:r>
              <a:rPr lang="en-US" dirty="0" smtClean="0"/>
              <a:t>is the design factor or factor of safety for infinite fatigue life</a:t>
            </a:r>
          </a:p>
          <a:p>
            <a:endParaRPr lang="en-US" i="1" dirty="0" smtClean="0"/>
          </a:p>
        </p:txBody>
      </p:sp>
      <p:sp>
        <p:nvSpPr>
          <p:cNvPr id="4" name="Footer Placeholder 3"/>
          <p:cNvSpPr>
            <a:spLocks noGrp="1"/>
          </p:cNvSpPr>
          <p:nvPr>
            <p:ph type="ftr" sz="quarter" idx="11"/>
          </p:nvPr>
        </p:nvSpPr>
        <p:spPr/>
        <p:txBody>
          <a:bodyPr/>
          <a:lstStyle/>
          <a:p>
            <a:r>
              <a:rPr lang="en-US" dirty="0" err="1" smtClean="0"/>
              <a:t>Shigley’s</a:t>
            </a:r>
            <a:r>
              <a:rPr lang="en-US" dirty="0" smtClean="0"/>
              <a:t> Mechanical Engineering Design</a:t>
            </a:r>
            <a:endParaRPr lang="en-US" dirty="0"/>
          </a:p>
        </p:txBody>
      </p:sp>
      <p:pic>
        <p:nvPicPr>
          <p:cNvPr id="7577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2085975"/>
            <a:ext cx="7581900"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577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14450" y="3095625"/>
            <a:ext cx="7600950" cy="71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578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76350" y="4114800"/>
            <a:ext cx="7620000"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578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62075" y="5210175"/>
            <a:ext cx="7562850" cy="80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Summarizing Tables for Failure Criteria</a:t>
            </a:r>
            <a:endParaRPr lang="en-US" dirty="0"/>
          </a:p>
        </p:txBody>
      </p:sp>
      <p:sp>
        <p:nvSpPr>
          <p:cNvPr id="3" name="Content Placeholder 2"/>
          <p:cNvSpPr>
            <a:spLocks noGrp="1"/>
          </p:cNvSpPr>
          <p:nvPr>
            <p:ph idx="1"/>
          </p:nvPr>
        </p:nvSpPr>
        <p:spPr>
          <a:xfrm>
            <a:off x="381000" y="838200"/>
            <a:ext cx="8610600" cy="5791200"/>
          </a:xfrm>
        </p:spPr>
        <p:txBody>
          <a:bodyPr/>
          <a:lstStyle/>
          <a:p>
            <a:r>
              <a:rPr lang="en-US" dirty="0" smtClean="0"/>
              <a:t>Tables 6–6 to 6–8 summarize the pertinent equations for Modified Goodman, Gerber, ASME-elliptic, and Langer failure criteria</a:t>
            </a:r>
          </a:p>
          <a:p>
            <a:r>
              <a:rPr lang="en-US" dirty="0" smtClean="0"/>
              <a:t>The first row gives fatigue criterion</a:t>
            </a:r>
          </a:p>
          <a:p>
            <a:r>
              <a:rPr lang="en-US" dirty="0" smtClean="0"/>
              <a:t>The second row gives yield criterion</a:t>
            </a:r>
          </a:p>
          <a:p>
            <a:r>
              <a:rPr lang="en-US" dirty="0" smtClean="0"/>
              <a:t>The third row gives the intersection of static and fatigue criteria</a:t>
            </a:r>
          </a:p>
          <a:p>
            <a:r>
              <a:rPr lang="en-US" dirty="0" smtClean="0"/>
              <a:t>The fourth row gives the equation for fatigue factor of safety</a:t>
            </a:r>
          </a:p>
          <a:p>
            <a:r>
              <a:rPr lang="en-US" dirty="0" smtClean="0"/>
              <a:t>The first column gives the intersecting equations</a:t>
            </a:r>
          </a:p>
          <a:p>
            <a:r>
              <a:rPr lang="en-US" dirty="0" smtClean="0"/>
              <a:t>The second column gives the coordinates of the intersection</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Summarizing Table for Modified Goodman</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4" name="Picture 4" descr="bud29281_ta0606"/>
          <p:cNvPicPr>
            <a:picLocks noChangeAspect="1" noChangeArrowheads="1"/>
          </p:cNvPicPr>
          <p:nvPr/>
        </p:nvPicPr>
        <p:blipFill>
          <a:blip r:embed="rId2" cstate="print"/>
          <a:srcRect t="9023"/>
          <a:stretch>
            <a:fillRect/>
          </a:stretch>
        </p:blipFill>
        <p:spPr bwMode="auto">
          <a:xfrm>
            <a:off x="428625" y="971550"/>
            <a:ext cx="8660918" cy="5607050"/>
          </a:xfrm>
          <a:prstGeom prst="rect">
            <a:avLst/>
          </a:prstGeom>
          <a:noFill/>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Summarizing Table for Gerber</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5" name="Picture 3" descr="bud29281_ta0607"/>
          <p:cNvPicPr>
            <a:picLocks noChangeAspect="1" noChangeArrowheads="1"/>
          </p:cNvPicPr>
          <p:nvPr/>
        </p:nvPicPr>
        <p:blipFill>
          <a:blip r:embed="rId2" cstate="print"/>
          <a:srcRect t="9023"/>
          <a:stretch>
            <a:fillRect/>
          </a:stretch>
        </p:blipFill>
        <p:spPr bwMode="auto">
          <a:xfrm>
            <a:off x="419099" y="838200"/>
            <a:ext cx="8618113" cy="5562600"/>
          </a:xfrm>
          <a:prstGeom prst="rect">
            <a:avLst/>
          </a:prstGeom>
          <a:noFill/>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Summarizing Table for ASME-Elliptic</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6" name="Picture 4" descr="bud29281_ta0608"/>
          <p:cNvPicPr>
            <a:picLocks noChangeAspect="1" noChangeArrowheads="1"/>
          </p:cNvPicPr>
          <p:nvPr/>
        </p:nvPicPr>
        <p:blipFill>
          <a:blip r:embed="rId2" cstate="print"/>
          <a:srcRect t="6848"/>
          <a:stretch>
            <a:fillRect/>
          </a:stretch>
        </p:blipFill>
        <p:spPr bwMode="auto">
          <a:xfrm>
            <a:off x="400343" y="714375"/>
            <a:ext cx="8724608" cy="5821363"/>
          </a:xfrm>
          <a:prstGeom prst="rect">
            <a:avLst/>
          </a:prstGeom>
          <a:noFill/>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a:t>6–10</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8" name="Picture 7" descr="Ex 6-10.jpg"/>
          <p:cNvPicPr>
            <a:picLocks noChangeAspect="1"/>
          </p:cNvPicPr>
          <p:nvPr/>
        </p:nvPicPr>
        <p:blipFill>
          <a:blip r:embed="rId2" cstate="print"/>
          <a:stretch>
            <a:fillRect/>
          </a:stretch>
        </p:blipFill>
        <p:spPr>
          <a:xfrm>
            <a:off x="609600" y="838199"/>
            <a:ext cx="8229600" cy="2865192"/>
          </a:xfrm>
          <a:prstGeom prst="rect">
            <a:avLst/>
          </a:prstGeom>
        </p:spPr>
      </p:pic>
      <p:pic>
        <p:nvPicPr>
          <p:cNvPr id="9" name="Picture 8" descr="Ex 6-10(1).jpg"/>
          <p:cNvPicPr>
            <a:picLocks noChangeAspect="1"/>
          </p:cNvPicPr>
          <p:nvPr/>
        </p:nvPicPr>
        <p:blipFill>
          <a:blip r:embed="rId3" cstate="print"/>
          <a:stretch>
            <a:fillRect/>
          </a:stretch>
        </p:blipFill>
        <p:spPr>
          <a:xfrm>
            <a:off x="609600" y="3810000"/>
            <a:ext cx="8229600" cy="1285954"/>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6–10 (continued)</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7" name="Picture 6" descr="Ex 6-10(2).jpg"/>
          <p:cNvPicPr>
            <a:picLocks noChangeAspect="1"/>
          </p:cNvPicPr>
          <p:nvPr/>
        </p:nvPicPr>
        <p:blipFill>
          <a:blip r:embed="rId2" cstate="print"/>
          <a:stretch>
            <a:fillRect/>
          </a:stretch>
        </p:blipFill>
        <p:spPr>
          <a:xfrm>
            <a:off x="609600" y="838200"/>
            <a:ext cx="8240252" cy="4191000"/>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6–10 (continued)</a:t>
            </a:r>
          </a:p>
        </p:txBody>
      </p:sp>
      <p:sp>
        <p:nvSpPr>
          <p:cNvPr id="3" name="Footer Placeholder 2"/>
          <p:cNvSpPr>
            <a:spLocks noGrp="1"/>
          </p:cNvSpPr>
          <p:nvPr>
            <p:ph type="ftr" sz="quarter" idx="11"/>
          </p:nvPr>
        </p:nvSpPr>
        <p:spPr/>
        <p:txBody>
          <a:bodyPr/>
          <a:lstStyle/>
          <a:p>
            <a:r>
              <a:rPr lang="en-US" dirty="0" err="1" smtClean="0"/>
              <a:t>Shigley’s</a:t>
            </a:r>
            <a:r>
              <a:rPr lang="en-US" dirty="0" smtClean="0"/>
              <a:t> Mechanical Engineering Design</a:t>
            </a:r>
            <a:endParaRPr lang="en-US" dirty="0"/>
          </a:p>
        </p:txBody>
      </p:sp>
      <p:sp>
        <p:nvSpPr>
          <p:cNvPr id="8" name="TextBox 7"/>
          <p:cNvSpPr txBox="1"/>
          <p:nvPr/>
        </p:nvSpPr>
        <p:spPr>
          <a:xfrm>
            <a:off x="5098424" y="5782197"/>
            <a:ext cx="1295400" cy="400110"/>
          </a:xfrm>
          <a:prstGeom prst="rect">
            <a:avLst/>
          </a:prstGeom>
          <a:noFill/>
        </p:spPr>
        <p:txBody>
          <a:bodyPr wrap="square" rtlCol="0">
            <a:spAutoFit/>
          </a:bodyPr>
          <a:lstStyle/>
          <a:p>
            <a:r>
              <a:rPr lang="en-US" sz="2000" dirty="0" smtClean="0"/>
              <a:t>Fig. 6–28</a:t>
            </a:r>
          </a:p>
        </p:txBody>
      </p:sp>
      <p:pic>
        <p:nvPicPr>
          <p:cNvPr id="7" name="Picture 6" descr="Ex 6-10(3).jpg"/>
          <p:cNvPicPr>
            <a:picLocks noChangeAspect="1"/>
          </p:cNvPicPr>
          <p:nvPr/>
        </p:nvPicPr>
        <p:blipFill>
          <a:blip r:embed="rId2" cstate="print"/>
          <a:stretch>
            <a:fillRect/>
          </a:stretch>
        </p:blipFill>
        <p:spPr>
          <a:xfrm>
            <a:off x="605307" y="762000"/>
            <a:ext cx="8233893" cy="1766680"/>
          </a:xfrm>
          <a:prstGeom prst="rect">
            <a:avLst/>
          </a:prstGeom>
        </p:spPr>
      </p:pic>
      <p:pic>
        <p:nvPicPr>
          <p:cNvPr id="9" name="Picture 8" descr="fig 6-28.jpg"/>
          <p:cNvPicPr>
            <a:picLocks noChangeAspect="1"/>
          </p:cNvPicPr>
          <p:nvPr/>
        </p:nvPicPr>
        <p:blipFill>
          <a:blip r:embed="rId3" cstate="print"/>
          <a:stretch>
            <a:fillRect/>
          </a:stretch>
        </p:blipFill>
        <p:spPr>
          <a:xfrm>
            <a:off x="605307" y="2667000"/>
            <a:ext cx="4343400" cy="4104842"/>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6–10 (continued)</a:t>
            </a:r>
          </a:p>
        </p:txBody>
      </p:sp>
      <p:sp>
        <p:nvSpPr>
          <p:cNvPr id="3" name="Footer Placeholder 2"/>
          <p:cNvSpPr>
            <a:spLocks noGrp="1"/>
          </p:cNvSpPr>
          <p:nvPr>
            <p:ph type="ftr" sz="quarter" idx="11"/>
          </p:nvPr>
        </p:nvSpPr>
        <p:spPr/>
        <p:txBody>
          <a:bodyPr/>
          <a:lstStyle/>
          <a:p>
            <a:r>
              <a:rPr lang="en-US" dirty="0" err="1" smtClean="0"/>
              <a:t>Shigley’s</a:t>
            </a:r>
            <a:r>
              <a:rPr lang="en-US" dirty="0" smtClean="0"/>
              <a:t> Mechanical Engineering Design</a:t>
            </a:r>
            <a:endParaRPr lang="en-US" dirty="0"/>
          </a:p>
        </p:txBody>
      </p:sp>
      <p:pic>
        <p:nvPicPr>
          <p:cNvPr id="10" name="Picture 9" descr="Ex 6-10(4).jpg"/>
          <p:cNvPicPr>
            <a:picLocks noChangeAspect="1"/>
          </p:cNvPicPr>
          <p:nvPr/>
        </p:nvPicPr>
        <p:blipFill>
          <a:blip r:embed="rId2" cstate="print"/>
          <a:stretch>
            <a:fillRect/>
          </a:stretch>
        </p:blipFill>
        <p:spPr>
          <a:xfrm>
            <a:off x="592429" y="761999"/>
            <a:ext cx="8235186" cy="5436822"/>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higley">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txDef>
      <a:spPr>
        <a:noFill/>
      </a:spPr>
      <a:bodyPr wrap="square" rtlCol="0">
        <a:spAutoFit/>
      </a:bodyPr>
      <a:lstStyle>
        <a:defPPr>
          <a:defRPr sz="2400"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58193</TotalTime>
  <Words>4427</Words>
  <Application>Microsoft Office PowerPoint</Application>
  <PresentationFormat>如螢幕大小 (4:3)</PresentationFormat>
  <Paragraphs>707</Paragraphs>
  <Slides>142</Slides>
  <Notes>2</Notes>
  <HiddenSlides>0</HiddenSlides>
  <MMClips>0</MMClips>
  <ScaleCrop>false</ScaleCrop>
  <HeadingPairs>
    <vt:vector size="8" baseType="variant">
      <vt:variant>
        <vt:lpstr>使用字型</vt:lpstr>
      </vt:variant>
      <vt:variant>
        <vt:i4>7</vt:i4>
      </vt:variant>
      <vt:variant>
        <vt:lpstr>佈景主題</vt:lpstr>
      </vt:variant>
      <vt:variant>
        <vt:i4>1</vt:i4>
      </vt:variant>
      <vt:variant>
        <vt:lpstr>內嵌 OLE 伺服程式</vt:lpstr>
      </vt:variant>
      <vt:variant>
        <vt:i4>1</vt:i4>
      </vt:variant>
      <vt:variant>
        <vt:lpstr>投影片標題</vt:lpstr>
      </vt:variant>
      <vt:variant>
        <vt:i4>142</vt:i4>
      </vt:variant>
    </vt:vector>
  </HeadingPairs>
  <TitlesOfParts>
    <vt:vector size="151" baseType="lpstr">
      <vt:lpstr>新細明體</vt:lpstr>
      <vt:lpstr>Arial</vt:lpstr>
      <vt:lpstr>Calibri</vt:lpstr>
      <vt:lpstr>Symbol</vt:lpstr>
      <vt:lpstr>Times New Roman</vt:lpstr>
      <vt:lpstr>Verdana</vt:lpstr>
      <vt:lpstr>Wingdings 2</vt:lpstr>
      <vt:lpstr>Shigley</vt:lpstr>
      <vt:lpstr>Equation</vt:lpstr>
      <vt:lpstr>PowerPoint 簡報</vt:lpstr>
      <vt:lpstr>Chapter Outline</vt:lpstr>
      <vt:lpstr>Introduction to Fatigue in Metals</vt:lpstr>
      <vt:lpstr>Stages of Fatigue Failure</vt:lpstr>
      <vt:lpstr>Schematics of Fatigue Fracture Surfaces</vt:lpstr>
      <vt:lpstr>Schematics of Fatigue Fracture Surfaces</vt:lpstr>
      <vt:lpstr>Schematics of Fatigue Fracture Surfaces</vt:lpstr>
      <vt:lpstr>Fatigue Fracture Examples</vt:lpstr>
      <vt:lpstr>Fatigue Fracture Examples</vt:lpstr>
      <vt:lpstr>Fatigue Fracture Examples</vt:lpstr>
      <vt:lpstr>Fatigue Fracture Examples</vt:lpstr>
      <vt:lpstr>Fatigue Fracture Examples</vt:lpstr>
      <vt:lpstr>Fatigue Fracture Examples</vt:lpstr>
      <vt:lpstr>Fatigue-Life Methods </vt:lpstr>
      <vt:lpstr>Stress-Life Method</vt:lpstr>
      <vt:lpstr>S-N Diagram</vt:lpstr>
      <vt:lpstr>S-N Diagram for Steel</vt:lpstr>
      <vt:lpstr>S-N Diagram for Nonferrous Metals</vt:lpstr>
      <vt:lpstr>Strain-Life Method</vt:lpstr>
      <vt:lpstr>Strain-Life Method</vt:lpstr>
      <vt:lpstr>Relation of Fatigue Life to Strain</vt:lpstr>
      <vt:lpstr>Relation of Fatigue Life to Strain</vt:lpstr>
      <vt:lpstr>Relation of Fatigue Life to Strain</vt:lpstr>
      <vt:lpstr>Relation of Fatigue Life to Strain</vt:lpstr>
      <vt:lpstr>Linear-Elastic Fracture Mechanics Method</vt:lpstr>
      <vt:lpstr>Crack Growth</vt:lpstr>
      <vt:lpstr>Crack Growth</vt:lpstr>
      <vt:lpstr>Crack Growth</vt:lpstr>
      <vt:lpstr>Crack Growth</vt:lpstr>
      <vt:lpstr>Crack Growth</vt:lpstr>
      <vt:lpstr>Example 6–1</vt:lpstr>
      <vt:lpstr>Example 6–1 (continued)</vt:lpstr>
      <vt:lpstr>Example 6–1 (continued)</vt:lpstr>
      <vt:lpstr>Example 6–1 (continued)</vt:lpstr>
      <vt:lpstr>The Endurance Limit</vt:lpstr>
      <vt:lpstr>The Endurance Limit</vt:lpstr>
      <vt:lpstr>Fatigue Strength</vt:lpstr>
      <vt:lpstr>Fatigue Strength</vt:lpstr>
      <vt:lpstr>Fatigue Strength</vt:lpstr>
      <vt:lpstr>Fatigue Strength Fraction f</vt:lpstr>
      <vt:lpstr>Equations for S-N Diagram</vt:lpstr>
      <vt:lpstr>Equations for S-N Diagram</vt:lpstr>
      <vt:lpstr>Low-cycle Fatigue</vt:lpstr>
      <vt:lpstr>Example 6–2</vt:lpstr>
      <vt:lpstr>Example 6–2 (continued)</vt:lpstr>
      <vt:lpstr>Endurance Limit Modifying Factors</vt:lpstr>
      <vt:lpstr>Surface Factor ka</vt:lpstr>
      <vt:lpstr>Example 6–3</vt:lpstr>
      <vt:lpstr>Size Factor kb</vt:lpstr>
      <vt:lpstr>Size Factor kb</vt:lpstr>
      <vt:lpstr>Size Factor kb</vt:lpstr>
      <vt:lpstr>Size Factor kb</vt:lpstr>
      <vt:lpstr>Example 6–4</vt:lpstr>
      <vt:lpstr>Loading Factor kc</vt:lpstr>
      <vt:lpstr>Temperature Factor kd</vt:lpstr>
      <vt:lpstr>Temperature Factor kd</vt:lpstr>
      <vt:lpstr>Example 6–5</vt:lpstr>
      <vt:lpstr>Example 6–5 (continued)</vt:lpstr>
      <vt:lpstr>Reliability Factor ke</vt:lpstr>
      <vt:lpstr>Reliability Factor ke</vt:lpstr>
      <vt:lpstr>Miscellaneous-Effects Factor kf</vt:lpstr>
      <vt:lpstr>Stress Concentration and Notch Sensitivity</vt:lpstr>
      <vt:lpstr>Notch Sensitivity</vt:lpstr>
      <vt:lpstr>Notch Sensitivity</vt:lpstr>
      <vt:lpstr>Notch Sensitivity</vt:lpstr>
      <vt:lpstr>Notch Sensitivity for Cast Irons</vt:lpstr>
      <vt:lpstr>Example 6–6</vt:lpstr>
      <vt:lpstr>Application of Fatigue Stress Concentration Factor</vt:lpstr>
      <vt:lpstr>Example 6–7</vt:lpstr>
      <vt:lpstr>Example 6–8</vt:lpstr>
      <vt:lpstr>Example 6–8 (continued)</vt:lpstr>
      <vt:lpstr>Example 6–8 (continued)</vt:lpstr>
      <vt:lpstr>Example 6–9</vt:lpstr>
      <vt:lpstr>Example 6–9 (continued)</vt:lpstr>
      <vt:lpstr>Example 6–9 (continued)</vt:lpstr>
      <vt:lpstr>Example 6–9 (continued)</vt:lpstr>
      <vt:lpstr>Example 6–9 (continued)</vt:lpstr>
      <vt:lpstr>Characterizing Fluctuating Stresses</vt:lpstr>
      <vt:lpstr>Fluctuating Stresses</vt:lpstr>
      <vt:lpstr>Characterizing Fluctuating Stresses</vt:lpstr>
      <vt:lpstr>Characterizing Fluctuating Stresses</vt:lpstr>
      <vt:lpstr>Application of Kf for Fluctuating Stresses</vt:lpstr>
      <vt:lpstr>Fatigue Failure for Fluctuating Stresses</vt:lpstr>
      <vt:lpstr>Modified Goodman Diagram</vt:lpstr>
      <vt:lpstr>Master Fatigue Diagram</vt:lpstr>
      <vt:lpstr>Plot of Alternating vs Midrange Stress</vt:lpstr>
      <vt:lpstr>Plot of Alternating vs Midrange Stress</vt:lpstr>
      <vt:lpstr>Commonly Used Failure Criteria</vt:lpstr>
      <vt:lpstr>Commonly Used Failure Criteria</vt:lpstr>
      <vt:lpstr>Commonly Used Failure Criteria</vt:lpstr>
      <vt:lpstr>Equations for Commonly Used Failure Criteria</vt:lpstr>
      <vt:lpstr>Summarizing Tables for Failure Criteria</vt:lpstr>
      <vt:lpstr>Summarizing Table for Modified Goodman</vt:lpstr>
      <vt:lpstr>Summarizing Table for Gerber</vt:lpstr>
      <vt:lpstr>Summarizing Table for ASME-Elliptic</vt:lpstr>
      <vt:lpstr>Example 6–10</vt:lpstr>
      <vt:lpstr>Example 6–10 (continued)</vt:lpstr>
      <vt:lpstr>Example 6–10 (continued)</vt:lpstr>
      <vt:lpstr>Example 6–10 (continued)</vt:lpstr>
      <vt:lpstr>Example 6–10 (continued)</vt:lpstr>
      <vt:lpstr>Example 6–10 (continued)</vt:lpstr>
      <vt:lpstr>Example 6–11</vt:lpstr>
      <vt:lpstr>Example 6–11 (continued)</vt:lpstr>
      <vt:lpstr>Example 6–11 (continued)</vt:lpstr>
      <vt:lpstr>Example 6–11 (continued)</vt:lpstr>
      <vt:lpstr>Example 6–11 (continued)</vt:lpstr>
      <vt:lpstr>Example 6–12</vt:lpstr>
      <vt:lpstr>Example 6–12 (continued)</vt:lpstr>
      <vt:lpstr>Example 6–12 (continued)</vt:lpstr>
      <vt:lpstr>Example 6–12 (continued)</vt:lpstr>
      <vt:lpstr>Fatigue Criteria for Brittle Materials</vt:lpstr>
      <vt:lpstr>Fatigue Criteria for Brittle Materials</vt:lpstr>
      <vt:lpstr>Example 6–13</vt:lpstr>
      <vt:lpstr>Example 6–13 (continued)</vt:lpstr>
      <vt:lpstr>Example 6–13 (continued)</vt:lpstr>
      <vt:lpstr>Example 6–13 (continued)</vt:lpstr>
      <vt:lpstr>Example 6–13 (continued)</vt:lpstr>
      <vt:lpstr>Torsional Fatigue Strength</vt:lpstr>
      <vt:lpstr>Combinations of Loading Modes</vt:lpstr>
      <vt:lpstr>Static Check for Combination Loading</vt:lpstr>
      <vt:lpstr>Example 6–14</vt:lpstr>
      <vt:lpstr>Example 6–14 (continued)</vt:lpstr>
      <vt:lpstr>Example 6–14 (continued)</vt:lpstr>
      <vt:lpstr>Example 6–14 (continued)</vt:lpstr>
      <vt:lpstr>Example 6–14 (continued)</vt:lpstr>
      <vt:lpstr>Example 6–14 (continued)</vt:lpstr>
      <vt:lpstr>Example 6–14 (continued)</vt:lpstr>
      <vt:lpstr>Varying Fluctuating Stresses</vt:lpstr>
      <vt:lpstr>Cumulative Fatigue Damage</vt:lpstr>
      <vt:lpstr>Example 6–15</vt:lpstr>
      <vt:lpstr>Example 6–15 (continued)</vt:lpstr>
      <vt:lpstr>Example 6–15 (continued)</vt:lpstr>
      <vt:lpstr>Example 6–15 (continued)</vt:lpstr>
      <vt:lpstr>Illustration of Miner’s Rule</vt:lpstr>
      <vt:lpstr>Weaknesses of Miner’s Rule</vt:lpstr>
      <vt:lpstr>Manson’s Method</vt:lpstr>
      <vt:lpstr>Surface Fatigue Strength</vt:lpstr>
      <vt:lpstr>Surface Fatigue Strength</vt:lpstr>
      <vt:lpstr>Surface Fatigue Strength</vt:lpstr>
      <vt:lpstr>Surface Fatigue Strength</vt:lpstr>
      <vt:lpstr>Surface Fatigue Strength</vt:lpstr>
      <vt:lpstr>Surface Fatigue Strength</vt:lpstr>
    </vt:vector>
  </TitlesOfParts>
  <Company>Missouri S&amp;T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nisbett</dc:creator>
  <cp:lastModifiedBy>CKS</cp:lastModifiedBy>
  <cp:revision>2322</cp:revision>
  <dcterms:created xsi:type="dcterms:W3CDTF">2010-11-01T14:25:24Z</dcterms:created>
  <dcterms:modified xsi:type="dcterms:W3CDTF">2017-10-24T12:57:10Z</dcterms:modified>
</cp:coreProperties>
</file>